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1" r:id="rId1"/>
  </p:sldMasterIdLst>
  <p:sldIdLst>
    <p:sldId id="256" r:id="rId2"/>
    <p:sldId id="257" r:id="rId3"/>
    <p:sldId id="294" r:id="rId4"/>
    <p:sldId id="295" r:id="rId5"/>
    <p:sldId id="290" r:id="rId6"/>
    <p:sldId id="258" r:id="rId7"/>
    <p:sldId id="272" r:id="rId8"/>
    <p:sldId id="259" r:id="rId9"/>
    <p:sldId id="262" r:id="rId10"/>
    <p:sldId id="260" r:id="rId11"/>
    <p:sldId id="261" r:id="rId12"/>
    <p:sldId id="296" r:id="rId13"/>
    <p:sldId id="291" r:id="rId14"/>
    <p:sldId id="292" r:id="rId15"/>
    <p:sldId id="293" r:id="rId16"/>
    <p:sldId id="263" r:id="rId17"/>
    <p:sldId id="264" r:id="rId18"/>
    <p:sldId id="288" r:id="rId19"/>
    <p:sldId id="265" r:id="rId20"/>
    <p:sldId id="266" r:id="rId21"/>
    <p:sldId id="267" r:id="rId22"/>
    <p:sldId id="269" r:id="rId23"/>
    <p:sldId id="268" r:id="rId24"/>
    <p:sldId id="270" r:id="rId25"/>
    <p:sldId id="273" r:id="rId26"/>
    <p:sldId id="274" r:id="rId27"/>
    <p:sldId id="278" r:id="rId28"/>
    <p:sldId id="279" r:id="rId29"/>
    <p:sldId id="275" r:id="rId30"/>
    <p:sldId id="289" r:id="rId31"/>
    <p:sldId id="280" r:id="rId32"/>
    <p:sldId id="281" r:id="rId33"/>
    <p:sldId id="282" r:id="rId34"/>
    <p:sldId id="283" r:id="rId35"/>
    <p:sldId id="284" r:id="rId36"/>
    <p:sldId id="276" r:id="rId37"/>
    <p:sldId id="285" r:id="rId38"/>
    <p:sldId id="286" r:id="rId39"/>
    <p:sldId id="287" r:id="rId40"/>
    <p:sldId id="277" r:id="rId41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54" autoAdjust="0"/>
    <p:restoredTop sz="94621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A71A4-1185-45BF-A643-B802F6E5BC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0C09D-C87B-4B37-818B-109C1C0A2E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1021D-4E0F-417F-BD89-CBD354BFC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6A250-2A5A-4674-AB77-C64507D4A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1A54-8F53-4F02-B88A-21526506AD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FD5-6747-4FEC-BF44-2BFD20119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D74C-59C7-4737-92FC-50BBA51E3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C136-C781-4CD8-9813-7E8F40BD8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30D15-A519-4CCC-9958-0049BA151E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1408A-67AF-4FB6-A1E0-0A7B4814F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A97631-53BC-4B52-A39A-DBEABE63DB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186C2E-6E00-4248-90F7-EABBE8473A1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000" b="1" u="sng"/>
              <a:t>HAND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536"/>
            <a:ext cx="7854696" cy="2943664"/>
          </a:xfrm>
        </p:spPr>
        <p:txBody>
          <a:bodyPr>
            <a:norm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By</a:t>
            </a:r>
            <a:r>
              <a:rPr lang="en-US" sz="3200" dirty="0"/>
              <a:t>/</a:t>
            </a:r>
          </a:p>
          <a:p>
            <a:pPr algn="ctr"/>
            <a:r>
              <a:rPr lang="en-US" sz="3200" dirty="0" err="1"/>
              <a:t>Rasha</a:t>
            </a:r>
            <a:r>
              <a:rPr lang="en-US" sz="3200" dirty="0"/>
              <a:t> El-</a:t>
            </a:r>
            <a:r>
              <a:rPr lang="en-US" sz="3200" dirty="0" err="1"/>
              <a:t>shinety</a:t>
            </a:r>
            <a:r>
              <a:rPr lang="en-US" sz="3200" dirty="0"/>
              <a:t>; PhD</a:t>
            </a:r>
          </a:p>
          <a:p>
            <a:pPr algn="ctr"/>
            <a:r>
              <a:rPr lang="en-US" sz="3200" dirty="0"/>
              <a:t>Lecturer of Anatomy&amp; Embryology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u="sng" dirty="0"/>
              <a:t>Structures deep to the flexor retinaculum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algn="l" rtl="0">
              <a:buFontTx/>
              <a:buAutoNum type="arabicPeriod"/>
            </a:pPr>
            <a:r>
              <a:rPr lang="en-US" sz="2800" dirty="0"/>
              <a:t>Median nerve</a:t>
            </a:r>
          </a:p>
          <a:p>
            <a:pPr marL="533400" indent="-533400" algn="l" rtl="0">
              <a:buFontTx/>
              <a:buAutoNum type="arabicPeriod"/>
            </a:pPr>
            <a:r>
              <a:rPr lang="en-US" sz="2800" dirty="0"/>
              <a:t>Tendons of flexors of the forearm that insert into the hand with their synovial sheathes:</a:t>
            </a:r>
          </a:p>
          <a:p>
            <a:pPr marL="533400" indent="-533400" algn="l" rtl="0"/>
            <a:r>
              <a:rPr lang="en-US" sz="2800" dirty="0"/>
              <a:t>Flexor </a:t>
            </a:r>
            <a:r>
              <a:rPr lang="en-US" sz="2800" dirty="0" err="1"/>
              <a:t>carpi</a:t>
            </a:r>
            <a:r>
              <a:rPr lang="en-US" sz="2800" dirty="0"/>
              <a:t> </a:t>
            </a:r>
            <a:r>
              <a:rPr lang="en-US" sz="2800" dirty="0" err="1"/>
              <a:t>radialis</a:t>
            </a:r>
            <a:endParaRPr lang="en-US" sz="2800" dirty="0"/>
          </a:p>
          <a:p>
            <a:pPr marL="533400" indent="-533400" algn="l" rtl="0"/>
            <a:r>
              <a:rPr lang="en-US" sz="2800" dirty="0"/>
              <a:t>Flexor </a:t>
            </a:r>
            <a:r>
              <a:rPr lang="en-US" sz="2800" dirty="0" err="1"/>
              <a:t>carpi</a:t>
            </a:r>
            <a:r>
              <a:rPr lang="en-US" sz="2800" dirty="0"/>
              <a:t> </a:t>
            </a:r>
            <a:r>
              <a:rPr lang="en-US" sz="2800" dirty="0" err="1"/>
              <a:t>ulnaris</a:t>
            </a:r>
            <a:endParaRPr lang="en-US" sz="2800" dirty="0"/>
          </a:p>
          <a:p>
            <a:pPr marL="533400" indent="-533400" algn="l" rtl="0"/>
            <a:r>
              <a:rPr lang="en-US" sz="2800" dirty="0"/>
              <a:t>Flexor </a:t>
            </a:r>
            <a:r>
              <a:rPr lang="en-US" sz="2800" dirty="0" err="1"/>
              <a:t>digitorum</a:t>
            </a:r>
            <a:r>
              <a:rPr lang="en-US" sz="2800" dirty="0"/>
              <a:t> </a:t>
            </a:r>
            <a:r>
              <a:rPr lang="en-US" sz="2800" dirty="0" err="1"/>
              <a:t>profundus</a:t>
            </a:r>
            <a:endParaRPr lang="en-US" sz="2800" dirty="0"/>
          </a:p>
          <a:p>
            <a:pPr marL="533400" indent="-533400" algn="l" rtl="0"/>
            <a:r>
              <a:rPr lang="en-US" sz="2800" dirty="0"/>
              <a:t>Flexor </a:t>
            </a:r>
            <a:r>
              <a:rPr lang="en-US" sz="2800" dirty="0" err="1"/>
              <a:t>digitorum</a:t>
            </a:r>
            <a:r>
              <a:rPr lang="en-US" sz="2800" dirty="0"/>
              <a:t> </a:t>
            </a:r>
            <a:r>
              <a:rPr lang="en-US" sz="2800" dirty="0" err="1"/>
              <a:t>superficialis</a:t>
            </a:r>
            <a:r>
              <a:rPr lang="en-US" sz="2800" dirty="0"/>
              <a:t> </a:t>
            </a:r>
          </a:p>
          <a:p>
            <a:pPr marL="533400" indent="-533400" algn="l" rtl="0"/>
            <a:r>
              <a:rPr lang="en-US" sz="2800" dirty="0"/>
              <a:t>Flexor </a:t>
            </a:r>
            <a:r>
              <a:rPr lang="en-US" sz="2800" dirty="0" err="1"/>
              <a:t>pollicis</a:t>
            </a:r>
            <a:r>
              <a:rPr lang="en-US" sz="2800" dirty="0"/>
              <a:t> </a:t>
            </a:r>
            <a:r>
              <a:rPr lang="en-US" sz="2800" dirty="0" err="1"/>
              <a:t>longus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apal-aug-f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0"/>
            <a:ext cx="7162800" cy="5318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Home\Desktop\U.L\AllImages\F66122-007-f09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/>
        </p:blipFill>
        <p:spPr bwMode="auto">
          <a:xfrm>
            <a:off x="1524000" y="914400"/>
            <a:ext cx="5943599" cy="5014913"/>
          </a:xfrm>
          <a:prstGeom prst="rect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Extensor retinaculum:</a:t>
            </a:r>
            <a:endParaRPr lang="ar-EG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It </a:t>
            </a:r>
            <a:r>
              <a:rPr lang="en-US" sz="2800" dirty="0" smtClean="0"/>
              <a:t>is a thickening of the deep fascia at the back of the wrist. </a:t>
            </a:r>
            <a:endParaRPr lang="en-US" sz="2800" dirty="0" smtClean="0"/>
          </a:p>
          <a:p>
            <a:pPr algn="l" rtl="0"/>
            <a:r>
              <a:rPr lang="en-US" sz="2800" dirty="0" smtClean="0"/>
              <a:t>It </a:t>
            </a:r>
            <a:r>
              <a:rPr lang="en-US" sz="2800" dirty="0" smtClean="0"/>
              <a:t>is attached laterally to the </a:t>
            </a:r>
            <a:r>
              <a:rPr lang="en-US" sz="2800" b="1" i="1" dirty="0" smtClean="0">
                <a:solidFill>
                  <a:srgbClr val="FF0000"/>
                </a:solidFill>
              </a:rPr>
              <a:t>anterior border of the radius </a:t>
            </a:r>
            <a:r>
              <a:rPr lang="en-US" sz="2800" dirty="0" smtClean="0"/>
              <a:t>and medially to </a:t>
            </a:r>
            <a:r>
              <a:rPr lang="en-US" sz="2800" b="1" i="1" dirty="0" smtClean="0">
                <a:solidFill>
                  <a:srgbClr val="FF0000"/>
                </a:solidFill>
              </a:rPr>
              <a:t>the </a:t>
            </a:r>
            <a:r>
              <a:rPr lang="en-US" sz="2800" b="1" i="1" dirty="0" err="1" smtClean="0">
                <a:solidFill>
                  <a:srgbClr val="FF0000"/>
                </a:solidFill>
              </a:rPr>
              <a:t>triquetral</a:t>
            </a:r>
            <a:r>
              <a:rPr lang="en-US" sz="2800" b="1" i="1" dirty="0" smtClean="0">
                <a:solidFill>
                  <a:srgbClr val="FF0000"/>
                </a:solidFill>
              </a:rPr>
              <a:t> and </a:t>
            </a:r>
            <a:r>
              <a:rPr lang="en-US" sz="2800" b="1" i="1" dirty="0" err="1" smtClean="0">
                <a:solidFill>
                  <a:srgbClr val="FF0000"/>
                </a:solidFill>
              </a:rPr>
              <a:t>pisiform</a:t>
            </a:r>
            <a:r>
              <a:rPr lang="en-US" sz="2800" b="1" i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bones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 smtClean="0"/>
              <a:t>It </a:t>
            </a:r>
            <a:r>
              <a:rPr lang="en-US" sz="2800" dirty="0" smtClean="0"/>
              <a:t>sends septa to the back of the lower end of the radius and ulna forming 6 extensor compartments. 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 algn="l" rtl="0"/>
            <a:endParaRPr lang="ar-EG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Structures superficial to the extensor retinaculum</a:t>
            </a:r>
            <a:r>
              <a:rPr lang="en-US" sz="3600" u="sng" dirty="0" smtClean="0"/>
              <a:t>: </a:t>
            </a:r>
            <a:endParaRPr lang="ar-EG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US" sz="2800" dirty="0" err="1" smtClean="0"/>
              <a:t>Basilic</a:t>
            </a:r>
            <a:r>
              <a:rPr lang="en-US" sz="2800" dirty="0" smtClean="0"/>
              <a:t> </a:t>
            </a:r>
            <a:r>
              <a:rPr lang="en-US" sz="2800" dirty="0" smtClean="0"/>
              <a:t>vein.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sz="2800" dirty="0" smtClean="0"/>
              <a:t>Dorsal </a:t>
            </a:r>
            <a:r>
              <a:rPr lang="en-US" sz="2800" dirty="0" err="1" smtClean="0"/>
              <a:t>cutaneous</a:t>
            </a:r>
            <a:r>
              <a:rPr lang="en-US" sz="2800" dirty="0" smtClean="0"/>
              <a:t> branch of </a:t>
            </a:r>
            <a:r>
              <a:rPr lang="en-US" sz="2800" dirty="0" err="1" smtClean="0"/>
              <a:t>ulnar</a:t>
            </a:r>
            <a:r>
              <a:rPr lang="en-US" sz="2800" dirty="0" smtClean="0"/>
              <a:t> nerve.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sz="2800" dirty="0" smtClean="0"/>
              <a:t>Superficial radial nerve</a:t>
            </a:r>
          </a:p>
          <a:p>
            <a:pPr marL="514350" indent="-514350" algn="l" rtl="0">
              <a:buFont typeface="+mj-lt"/>
              <a:buAutoNum type="arabicPeriod"/>
            </a:pPr>
            <a:endParaRPr lang="ar-EG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Structures </a:t>
            </a:r>
            <a:r>
              <a:rPr lang="en-US" b="1" dirty="0" smtClean="0"/>
              <a:t>deep to </a:t>
            </a:r>
            <a:r>
              <a:rPr lang="en-US" b="1" dirty="0" smtClean="0"/>
              <a:t>the extensor retinaculum</a:t>
            </a:r>
            <a:r>
              <a:rPr lang="en-US" dirty="0" smtClean="0"/>
              <a:t>: </a:t>
            </a:r>
            <a:endParaRPr lang="ar-EG" dirty="0"/>
          </a:p>
        </p:txBody>
      </p:sp>
      <p:pic>
        <p:nvPicPr>
          <p:cNvPr id="4" name="صورة 109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8153400" cy="44958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>
              <a:lnSpc>
                <a:spcPct val="90000"/>
              </a:lnSpc>
            </a:pPr>
            <a:r>
              <a:rPr lang="en-US" b="1" u="sng" dirty="0" err="1" smtClean="0"/>
              <a:t>Palmar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aponeurosis</a:t>
            </a:r>
            <a:r>
              <a:rPr lang="en-US" dirty="0" smtClean="0"/>
              <a:t>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algn="l" rtl="0">
              <a:lnSpc>
                <a:spcPct val="90000"/>
              </a:lnSpc>
            </a:pPr>
            <a:r>
              <a:rPr lang="en-US" sz="2800" dirty="0" smtClean="0"/>
              <a:t>It </a:t>
            </a:r>
            <a:r>
              <a:rPr lang="en-US" sz="2800" dirty="0"/>
              <a:t>is a triangular thickening of the deep fascia of the palm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Its apex is directs upwards while the base is divided into 4 slips; each for each of the medial 4 fingers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 dirty="0"/>
              <a:t>Function</a:t>
            </a:r>
            <a:r>
              <a:rPr lang="en-US" sz="2800" dirty="0"/>
              <a:t>: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Protection of the underlying vessels and nerves of the palm of the hand.</a:t>
            </a:r>
          </a:p>
          <a:p>
            <a:pPr algn="l" rtl="0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wvspalmap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57200"/>
            <a:ext cx="5630863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Extensor expansion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It is the flattening of the tendons of extensors of the fingers</a:t>
            </a:r>
          </a:p>
          <a:p>
            <a:pPr algn="l" rtl="0"/>
            <a:r>
              <a:rPr lang="en-US" dirty="0"/>
              <a:t>It gives attachment to the </a:t>
            </a:r>
            <a:r>
              <a:rPr lang="en-US" dirty="0" err="1"/>
              <a:t>lumbricals</a:t>
            </a:r>
            <a:r>
              <a:rPr lang="en-US" dirty="0"/>
              <a:t> and </a:t>
            </a:r>
            <a:r>
              <a:rPr lang="en-US" dirty="0" err="1"/>
              <a:t>interossei</a:t>
            </a:r>
            <a:endParaRPr lang="en-US" dirty="0"/>
          </a:p>
          <a:p>
            <a:pPr algn="l" rtl="0"/>
            <a:r>
              <a:rPr lang="en-US" dirty="0"/>
              <a:t>Through this attachment, the writing position can be done.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Muscles of the hand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/>
            <a:r>
              <a:rPr lang="en-US" dirty="0"/>
              <a:t>They are 4 groups:</a:t>
            </a:r>
          </a:p>
          <a:p>
            <a:pPr marL="609600" indent="-609600" algn="l" rtl="0">
              <a:buFontTx/>
              <a:buAutoNum type="arabicPeriod"/>
            </a:pPr>
            <a:r>
              <a:rPr lang="en-US" b="1" i="1" dirty="0" err="1"/>
              <a:t>Thenar</a:t>
            </a:r>
            <a:r>
              <a:rPr lang="en-US" b="1" i="1" dirty="0"/>
              <a:t> muscles</a:t>
            </a:r>
          </a:p>
          <a:p>
            <a:pPr marL="609600" indent="-609600" algn="l" rtl="0">
              <a:buFontTx/>
              <a:buAutoNum type="arabicPeriod"/>
            </a:pPr>
            <a:r>
              <a:rPr lang="en-US" b="1" i="1" dirty="0" err="1"/>
              <a:t>Hypothenar</a:t>
            </a:r>
            <a:r>
              <a:rPr lang="en-US" b="1" i="1" dirty="0"/>
              <a:t> </a:t>
            </a:r>
            <a:r>
              <a:rPr lang="en-US" b="1" i="1" dirty="0" err="1"/>
              <a:t>msucles</a:t>
            </a:r>
            <a:endParaRPr lang="en-US" b="1" i="1" dirty="0"/>
          </a:p>
          <a:p>
            <a:pPr marL="609600" indent="-609600" algn="l" rtl="0">
              <a:buFontTx/>
              <a:buAutoNum type="arabicPeriod"/>
            </a:pPr>
            <a:r>
              <a:rPr lang="en-US" b="1" i="1" dirty="0" err="1"/>
              <a:t>Lumbricals</a:t>
            </a:r>
            <a:endParaRPr lang="en-US" b="1" i="1" dirty="0"/>
          </a:p>
          <a:p>
            <a:pPr marL="609600" indent="-609600" algn="l" rtl="0">
              <a:buFontTx/>
              <a:buAutoNum type="arabicPeriod"/>
            </a:pPr>
            <a:r>
              <a:rPr lang="en-US" b="1" i="1" dirty="0" err="1"/>
              <a:t>Interossei</a:t>
            </a:r>
            <a:r>
              <a:rPr lang="en-US" b="1" i="1" dirty="0"/>
              <a:t> (</a:t>
            </a:r>
            <a:r>
              <a:rPr lang="en-US" b="1" i="1" dirty="0" err="1"/>
              <a:t>palmar</a:t>
            </a:r>
            <a:r>
              <a:rPr lang="en-US" b="1" i="1" dirty="0"/>
              <a:t> and dorsal)</a:t>
            </a:r>
          </a:p>
          <a:p>
            <a:pPr marL="609600" indent="-609600" algn="l" rtl="0"/>
            <a:r>
              <a:rPr lang="en-US" dirty="0"/>
              <a:t>And </a:t>
            </a:r>
            <a:r>
              <a:rPr lang="en-US" dirty="0" err="1"/>
              <a:t>palmaris</a:t>
            </a:r>
            <a:r>
              <a:rPr lang="en-US" dirty="0"/>
              <a:t> </a:t>
            </a:r>
            <a:r>
              <a:rPr lang="en-US" dirty="0" err="1"/>
              <a:t>brevis</a:t>
            </a:r>
            <a:r>
              <a:rPr lang="en-US" dirty="0"/>
              <a:t> muscle (small muscle lies in the </a:t>
            </a:r>
            <a:r>
              <a:rPr lang="en-US" dirty="0" err="1"/>
              <a:t>superfecial</a:t>
            </a:r>
            <a:r>
              <a:rPr lang="en-US" dirty="0"/>
              <a:t> fascia of the palm)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Cutaneous nerve supply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algn="just" rtl="0">
              <a:lnSpc>
                <a:spcPct val="80000"/>
              </a:lnSpc>
            </a:pPr>
            <a:r>
              <a:rPr lang="en-US" sz="2400" dirty="0"/>
              <a:t>Palm of the hand:</a:t>
            </a:r>
          </a:p>
          <a:p>
            <a:pPr marL="609600" indent="-609600" algn="just" rtl="0">
              <a:lnSpc>
                <a:spcPct val="80000"/>
              </a:lnSpc>
              <a:buFontTx/>
              <a:buAutoNum type="arabicPeriod"/>
            </a:pPr>
            <a:r>
              <a:rPr lang="en-US" sz="2400" dirty="0" err="1"/>
              <a:t>Cutaneous</a:t>
            </a:r>
            <a:r>
              <a:rPr lang="en-US" sz="2400" dirty="0"/>
              <a:t> branches of median nerve (lateral 2/3 and lateral 3 ½ fingers)</a:t>
            </a:r>
          </a:p>
          <a:p>
            <a:pPr marL="609600" indent="-609600" algn="just" rtl="0">
              <a:lnSpc>
                <a:spcPct val="80000"/>
              </a:lnSpc>
              <a:buFontTx/>
              <a:buAutoNum type="arabicPeriod"/>
            </a:pPr>
            <a:r>
              <a:rPr lang="en-US" sz="2400" dirty="0" err="1"/>
              <a:t>Cutaneous</a:t>
            </a:r>
            <a:r>
              <a:rPr lang="en-US" sz="2400" dirty="0"/>
              <a:t> branches of </a:t>
            </a:r>
            <a:r>
              <a:rPr lang="en-US" sz="2400" dirty="0" err="1"/>
              <a:t>ulnar</a:t>
            </a:r>
            <a:r>
              <a:rPr lang="en-US" sz="2400" dirty="0"/>
              <a:t> nerve (medial 1/3 of palm and medial 1 ½ fingers)</a:t>
            </a:r>
            <a:endParaRPr lang="ar-EG" sz="2400" dirty="0"/>
          </a:p>
          <a:p>
            <a:pPr marL="609600" indent="-609600" algn="just" rtl="0">
              <a:lnSpc>
                <a:spcPct val="80000"/>
              </a:lnSpc>
            </a:pPr>
            <a:r>
              <a:rPr lang="en-US" sz="2400" dirty="0"/>
              <a:t>Dorsum of the hand:</a:t>
            </a:r>
            <a:endParaRPr lang="ar-EG" sz="2400" dirty="0"/>
          </a:p>
          <a:p>
            <a:pPr marL="609600" indent="-609600" algn="just" rtl="0">
              <a:lnSpc>
                <a:spcPct val="80000"/>
              </a:lnSpc>
              <a:buFontTx/>
              <a:buAutoNum type="arabicPeriod"/>
            </a:pPr>
            <a:r>
              <a:rPr lang="en-US" sz="2400" dirty="0" err="1"/>
              <a:t>Cutaneous</a:t>
            </a:r>
            <a:r>
              <a:rPr lang="en-US" sz="2400" dirty="0"/>
              <a:t> branches of radial nerve (lateral 2/3 and lateral 3 ½ fingers except the nail bed and adjacent skin by median nerve)</a:t>
            </a:r>
          </a:p>
          <a:p>
            <a:pPr marL="609600" indent="-609600" algn="just" rtl="0">
              <a:lnSpc>
                <a:spcPct val="80000"/>
              </a:lnSpc>
              <a:buFontTx/>
              <a:buAutoNum type="arabicPeriod"/>
            </a:pPr>
            <a:r>
              <a:rPr lang="en-US" sz="2400" dirty="0" err="1"/>
              <a:t>Cutaneous</a:t>
            </a:r>
            <a:r>
              <a:rPr lang="en-US" sz="2400" dirty="0"/>
              <a:t> branches of </a:t>
            </a:r>
            <a:r>
              <a:rPr lang="en-US" sz="2400" dirty="0" err="1"/>
              <a:t>ulnar</a:t>
            </a:r>
            <a:r>
              <a:rPr lang="en-US" sz="2400" dirty="0"/>
              <a:t> nerve (medial 1/3 and medial 1 ½ fingers)</a:t>
            </a:r>
          </a:p>
          <a:p>
            <a:pPr marL="609600" indent="-609600" algn="just" rtl="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Skin over the base of thumb by </a:t>
            </a:r>
            <a:r>
              <a:rPr lang="en-US" sz="2400" dirty="0" err="1"/>
              <a:t>musculocutaneous</a:t>
            </a:r>
            <a:r>
              <a:rPr lang="en-US" sz="2400" dirty="0"/>
              <a:t> nerve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Thenar muscles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/>
            <a:r>
              <a:rPr lang="en-US" dirty="0"/>
              <a:t>They are 4 muscles that include: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Muscles of </a:t>
            </a:r>
            <a:r>
              <a:rPr lang="en-US" dirty="0" err="1"/>
              <a:t>thenar</a:t>
            </a:r>
            <a:r>
              <a:rPr lang="en-US" dirty="0"/>
              <a:t> eminence (adductor </a:t>
            </a:r>
            <a:r>
              <a:rPr lang="en-US" dirty="0" err="1"/>
              <a:t>pollicis</a:t>
            </a:r>
            <a:r>
              <a:rPr lang="en-US" dirty="0"/>
              <a:t> </a:t>
            </a:r>
            <a:r>
              <a:rPr lang="en-US" dirty="0" err="1"/>
              <a:t>brevis</a:t>
            </a:r>
            <a:r>
              <a:rPr lang="en-US" dirty="0"/>
              <a:t>, flexor </a:t>
            </a:r>
            <a:r>
              <a:rPr lang="en-US" dirty="0" err="1"/>
              <a:t>pollicis</a:t>
            </a:r>
            <a:r>
              <a:rPr lang="en-US" dirty="0"/>
              <a:t> </a:t>
            </a:r>
            <a:r>
              <a:rPr lang="en-US" dirty="0" err="1"/>
              <a:t>brevis</a:t>
            </a:r>
            <a:r>
              <a:rPr lang="en-US" dirty="0"/>
              <a:t> and </a:t>
            </a:r>
            <a:r>
              <a:rPr lang="en-US" dirty="0" err="1"/>
              <a:t>opponens</a:t>
            </a:r>
            <a:r>
              <a:rPr lang="en-US" dirty="0"/>
              <a:t> </a:t>
            </a:r>
            <a:r>
              <a:rPr lang="en-US" dirty="0" err="1"/>
              <a:t>pollicis</a:t>
            </a:r>
            <a:r>
              <a:rPr lang="en-US" dirty="0"/>
              <a:t>)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Adductor </a:t>
            </a:r>
            <a:r>
              <a:rPr lang="en-US" dirty="0" err="1"/>
              <a:t>pollicis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Thenar muscles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>
              <a:buFontTx/>
              <a:buNone/>
            </a:pPr>
            <a:r>
              <a:rPr lang="en-US" b="1" u="sng" dirty="0"/>
              <a:t>Actions: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Flexor </a:t>
            </a:r>
            <a:r>
              <a:rPr lang="en-US" dirty="0" err="1"/>
              <a:t>pollicis</a:t>
            </a:r>
            <a:r>
              <a:rPr lang="en-US" dirty="0"/>
              <a:t> </a:t>
            </a:r>
            <a:r>
              <a:rPr lang="en-US" dirty="0" err="1"/>
              <a:t>brevis</a:t>
            </a:r>
            <a:r>
              <a:rPr lang="en-US" dirty="0"/>
              <a:t>: helps in flexion of the thumb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Abductor </a:t>
            </a:r>
            <a:r>
              <a:rPr lang="en-US" dirty="0" err="1"/>
              <a:t>pollicis</a:t>
            </a:r>
            <a:r>
              <a:rPr lang="en-US" dirty="0"/>
              <a:t> </a:t>
            </a:r>
            <a:r>
              <a:rPr lang="en-US" dirty="0" err="1"/>
              <a:t>brevis</a:t>
            </a:r>
            <a:r>
              <a:rPr lang="en-US" dirty="0"/>
              <a:t>: helps in abduction of the thumb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 err="1"/>
              <a:t>Opponens</a:t>
            </a:r>
            <a:r>
              <a:rPr lang="en-US" dirty="0"/>
              <a:t> </a:t>
            </a:r>
            <a:r>
              <a:rPr lang="en-US" dirty="0" err="1"/>
              <a:t>pollicis</a:t>
            </a:r>
            <a:r>
              <a:rPr lang="en-US" dirty="0"/>
              <a:t>: opposition of the thumb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Adductor </a:t>
            </a:r>
            <a:r>
              <a:rPr lang="en-US" dirty="0" err="1"/>
              <a:t>pollicis</a:t>
            </a:r>
            <a:r>
              <a:rPr lang="en-US" dirty="0"/>
              <a:t>: adduction of the thumb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Hypothenar muscles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>
              <a:buFontTx/>
              <a:buAutoNum type="arabicPeriod"/>
            </a:pPr>
            <a:r>
              <a:rPr lang="en-US" dirty="0"/>
              <a:t>Flexor digit </a:t>
            </a:r>
            <a:r>
              <a:rPr lang="en-US" dirty="0" err="1"/>
              <a:t>minimi</a:t>
            </a:r>
            <a:endParaRPr lang="en-US" dirty="0"/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Abductor </a:t>
            </a:r>
            <a:r>
              <a:rPr lang="en-US" dirty="0" err="1"/>
              <a:t>digiti</a:t>
            </a:r>
            <a:r>
              <a:rPr lang="en-US" dirty="0"/>
              <a:t> </a:t>
            </a:r>
            <a:r>
              <a:rPr lang="en-US" dirty="0" err="1"/>
              <a:t>minimi</a:t>
            </a:r>
            <a:r>
              <a:rPr lang="en-US" dirty="0"/>
              <a:t> 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 err="1"/>
              <a:t>Opponens</a:t>
            </a:r>
            <a:r>
              <a:rPr lang="en-US" dirty="0"/>
              <a:t> </a:t>
            </a:r>
            <a:r>
              <a:rPr lang="en-US" dirty="0" err="1"/>
              <a:t>digiti</a:t>
            </a:r>
            <a:r>
              <a:rPr lang="en-US" dirty="0"/>
              <a:t> </a:t>
            </a:r>
            <a:r>
              <a:rPr lang="en-US" dirty="0" err="1"/>
              <a:t>minimi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Hypothenar muscles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>
              <a:buFontTx/>
              <a:buNone/>
            </a:pPr>
            <a:r>
              <a:rPr lang="en-US" b="1" u="sng" dirty="0"/>
              <a:t>Actions: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Flexor digit </a:t>
            </a:r>
            <a:r>
              <a:rPr lang="en-US" dirty="0" err="1"/>
              <a:t>minimi</a:t>
            </a:r>
            <a:r>
              <a:rPr lang="en-US" dirty="0"/>
              <a:t>: helps in flexion of the little finger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Abductor </a:t>
            </a:r>
            <a:r>
              <a:rPr lang="en-US" dirty="0" err="1"/>
              <a:t>digiti</a:t>
            </a:r>
            <a:r>
              <a:rPr lang="en-US" dirty="0"/>
              <a:t> </a:t>
            </a:r>
            <a:r>
              <a:rPr lang="en-US" dirty="0" err="1"/>
              <a:t>minimi</a:t>
            </a:r>
            <a:r>
              <a:rPr lang="en-US" dirty="0"/>
              <a:t>: helps in abduction of the little finger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 err="1"/>
              <a:t>Opponens</a:t>
            </a:r>
            <a:r>
              <a:rPr lang="en-US" dirty="0"/>
              <a:t> </a:t>
            </a:r>
            <a:r>
              <a:rPr lang="en-US" dirty="0" err="1"/>
              <a:t>digiti</a:t>
            </a:r>
            <a:r>
              <a:rPr lang="en-US" dirty="0"/>
              <a:t> </a:t>
            </a:r>
            <a:r>
              <a:rPr lang="en-US" dirty="0" err="1"/>
              <a:t>minimi</a:t>
            </a:r>
            <a:r>
              <a:rPr lang="en-US" dirty="0"/>
              <a:t>: opposition of the little finger</a:t>
            </a:r>
          </a:p>
          <a:p>
            <a:pPr marL="609600" indent="-609600" algn="l" rtl="0"/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err="1"/>
              <a:t>Lumbrical</a:t>
            </a:r>
            <a:r>
              <a:rPr lang="en-US" b="1" u="sng" dirty="0"/>
              <a:t> muscles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/>
              <a:t>They are 4 muscles that are attached on the lateral aspect of the tendons of flexor digitorum profundus</a:t>
            </a:r>
          </a:p>
          <a:p>
            <a:pPr algn="l" rtl="0">
              <a:buFontTx/>
              <a:buNone/>
            </a:pPr>
            <a:r>
              <a:rPr lang="en-US" b="1" u="sng"/>
              <a:t>Action:</a:t>
            </a:r>
          </a:p>
          <a:p>
            <a:pPr algn="l" rtl="0"/>
            <a:r>
              <a:rPr lang="en-US"/>
              <a:t>Helps in writing position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lum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57200"/>
            <a:ext cx="4435475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Interossei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/>
            <a:r>
              <a:rPr lang="en-US" dirty="0"/>
              <a:t>They are small muscles that occupy the </a:t>
            </a:r>
            <a:r>
              <a:rPr lang="en-US" dirty="0" err="1"/>
              <a:t>interosseous</a:t>
            </a:r>
            <a:r>
              <a:rPr lang="en-US" dirty="0"/>
              <a:t> spaces</a:t>
            </a:r>
          </a:p>
          <a:p>
            <a:pPr marL="609600" indent="-609600" algn="l"/>
            <a:r>
              <a:rPr lang="en-US" dirty="0"/>
              <a:t>They are:</a:t>
            </a:r>
          </a:p>
          <a:p>
            <a:pPr marL="609600" indent="-609600" algn="l">
              <a:buFontTx/>
              <a:buAutoNum type="arabicPeriod"/>
            </a:pPr>
            <a:r>
              <a:rPr lang="en-US" dirty="0" err="1"/>
              <a:t>Palmar</a:t>
            </a:r>
            <a:r>
              <a:rPr lang="en-US" dirty="0"/>
              <a:t> </a:t>
            </a:r>
            <a:r>
              <a:rPr lang="en-US" dirty="0" err="1"/>
              <a:t>interossei</a:t>
            </a:r>
            <a:endParaRPr lang="en-US" dirty="0"/>
          </a:p>
          <a:p>
            <a:pPr marL="609600" indent="-609600" algn="l">
              <a:buFontTx/>
              <a:buAutoNum type="arabicPeriod"/>
            </a:pPr>
            <a:r>
              <a:rPr lang="en-US" dirty="0"/>
              <a:t>Dorsal </a:t>
            </a:r>
            <a:r>
              <a:rPr lang="en-US" dirty="0" err="1"/>
              <a:t>interossei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Palmar interossei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dirty="0"/>
              <a:t>They are 4 in number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They are much small than the dorsal ones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Their action is to adduct the fingers (move them towards the axis that pass through the middle finger)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The first </a:t>
            </a:r>
            <a:r>
              <a:rPr lang="en-US" dirty="0" err="1"/>
              <a:t>palmar</a:t>
            </a:r>
            <a:r>
              <a:rPr lang="en-US" dirty="0"/>
              <a:t> </a:t>
            </a:r>
            <a:r>
              <a:rPr lang="en-US" dirty="0" err="1"/>
              <a:t>interosseous</a:t>
            </a:r>
            <a:r>
              <a:rPr lang="en-US" dirty="0"/>
              <a:t> is usually rudimentary or completely absent as its action is carried by adductor </a:t>
            </a:r>
            <a:r>
              <a:rPr lang="en-US" dirty="0" err="1"/>
              <a:t>pollicis</a:t>
            </a:r>
            <a:r>
              <a:rPr lang="en-US" dirty="0"/>
              <a:t> muscle.</a:t>
            </a:r>
          </a:p>
          <a:p>
            <a:pPr algn="l" rtl="0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Dorsal interossei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They are 4 in number</a:t>
            </a:r>
          </a:p>
          <a:p>
            <a:pPr algn="l" rtl="0"/>
            <a:r>
              <a:rPr lang="en-US" dirty="0"/>
              <a:t>They are much larger than the </a:t>
            </a:r>
            <a:r>
              <a:rPr lang="en-US" dirty="0" err="1"/>
              <a:t>palmar</a:t>
            </a:r>
            <a:r>
              <a:rPr lang="en-US" dirty="0"/>
              <a:t> </a:t>
            </a:r>
            <a:r>
              <a:rPr lang="en-US" dirty="0" err="1"/>
              <a:t>interossei</a:t>
            </a:r>
            <a:endParaRPr lang="en-US" dirty="0"/>
          </a:p>
          <a:p>
            <a:pPr algn="l" rtl="0"/>
            <a:r>
              <a:rPr lang="en-US" dirty="0"/>
              <a:t>Their action is to abduct the fingers (move them away from the middle finger)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PalmarHandComplet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07963"/>
            <a:ext cx="8077200" cy="6650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8438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7010400" cy="5715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u="sng"/>
              <a:t>Nerve supply of the small muscles of the hand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2800" dirty="0"/>
              <a:t>All muscles of the hand are supplied by deep branch of </a:t>
            </a:r>
            <a:r>
              <a:rPr lang="en-US" sz="2800" dirty="0" err="1"/>
              <a:t>ulnar</a:t>
            </a:r>
            <a:r>
              <a:rPr lang="en-US" sz="2800" dirty="0"/>
              <a:t> nerve </a:t>
            </a:r>
            <a:r>
              <a:rPr lang="en-US" sz="2800" b="1" i="1" u="sng" dirty="0"/>
              <a:t>EXCEPT:</a:t>
            </a:r>
          </a:p>
          <a:p>
            <a:pPr marL="609600" indent="-609600" algn="l" rtl="0">
              <a:lnSpc>
                <a:spcPct val="80000"/>
              </a:lnSpc>
              <a:buFontTx/>
              <a:buAutoNum type="arabicPeriod"/>
            </a:pPr>
            <a:r>
              <a:rPr lang="en-US" sz="2800" dirty="0"/>
              <a:t>The first and second </a:t>
            </a:r>
            <a:r>
              <a:rPr lang="en-US" sz="2800" dirty="0" err="1"/>
              <a:t>lumbrical</a:t>
            </a:r>
            <a:r>
              <a:rPr lang="en-US" sz="2800" dirty="0"/>
              <a:t> (median nerve)</a:t>
            </a:r>
          </a:p>
          <a:p>
            <a:pPr marL="609600" indent="-609600" algn="l" rtl="0">
              <a:lnSpc>
                <a:spcPct val="80000"/>
              </a:lnSpc>
              <a:buFontTx/>
              <a:buAutoNum type="arabicPeriod"/>
            </a:pPr>
            <a:r>
              <a:rPr lang="en-US" sz="2800" dirty="0"/>
              <a:t>The </a:t>
            </a:r>
            <a:r>
              <a:rPr lang="en-US" sz="2800" dirty="0" err="1"/>
              <a:t>palmaris</a:t>
            </a:r>
            <a:r>
              <a:rPr lang="en-US" sz="2800" dirty="0"/>
              <a:t> </a:t>
            </a:r>
            <a:r>
              <a:rPr lang="en-US" sz="2800" dirty="0" err="1"/>
              <a:t>brevis</a:t>
            </a:r>
            <a:r>
              <a:rPr lang="en-US" sz="2800" dirty="0"/>
              <a:t> (superficial branch of </a:t>
            </a:r>
            <a:r>
              <a:rPr lang="en-US" sz="2800" dirty="0" err="1"/>
              <a:t>ulnar</a:t>
            </a:r>
            <a:r>
              <a:rPr lang="en-US" sz="2800" dirty="0"/>
              <a:t> nerve)</a:t>
            </a:r>
          </a:p>
          <a:p>
            <a:pPr marL="609600" indent="-609600" algn="l" rtl="0">
              <a:lnSpc>
                <a:spcPct val="80000"/>
              </a:lnSpc>
              <a:buFontTx/>
              <a:buAutoNum type="arabicPeriod"/>
            </a:pPr>
            <a:r>
              <a:rPr lang="en-US" sz="2800" dirty="0"/>
              <a:t>3 Muscles of </a:t>
            </a:r>
            <a:r>
              <a:rPr lang="en-US" sz="2800" dirty="0" err="1"/>
              <a:t>thenar</a:t>
            </a:r>
            <a:r>
              <a:rPr lang="en-US" sz="2800" dirty="0"/>
              <a:t> eminence (flexor </a:t>
            </a:r>
            <a:r>
              <a:rPr lang="en-US" sz="2800" dirty="0" err="1"/>
              <a:t>pollicis</a:t>
            </a:r>
            <a:r>
              <a:rPr lang="en-US" sz="2800" dirty="0"/>
              <a:t> </a:t>
            </a:r>
            <a:r>
              <a:rPr lang="en-US" sz="2800" dirty="0" err="1"/>
              <a:t>brevis</a:t>
            </a:r>
            <a:r>
              <a:rPr lang="en-US" sz="2800" dirty="0"/>
              <a:t>, abductor </a:t>
            </a:r>
            <a:r>
              <a:rPr lang="en-US" sz="2800" dirty="0" err="1"/>
              <a:t>pollicis</a:t>
            </a:r>
            <a:r>
              <a:rPr lang="en-US" sz="2800" dirty="0"/>
              <a:t> </a:t>
            </a:r>
            <a:r>
              <a:rPr lang="en-US" sz="2800" dirty="0" err="1"/>
              <a:t>brevis</a:t>
            </a:r>
            <a:r>
              <a:rPr lang="en-US" sz="2800" dirty="0"/>
              <a:t>&amp; </a:t>
            </a:r>
            <a:r>
              <a:rPr lang="en-US" sz="2800" dirty="0" err="1"/>
              <a:t>opponens</a:t>
            </a:r>
            <a:r>
              <a:rPr lang="en-US" sz="2800" dirty="0"/>
              <a:t> </a:t>
            </a:r>
            <a:r>
              <a:rPr lang="en-US" sz="2800" dirty="0" err="1"/>
              <a:t>pollicis</a:t>
            </a:r>
            <a:r>
              <a:rPr lang="en-US" sz="2800" dirty="0"/>
              <a:t>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Vessels of the hand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>
              <a:buFontTx/>
              <a:buAutoNum type="arabicPeriod"/>
            </a:pPr>
            <a:r>
              <a:rPr lang="en-US" dirty="0"/>
              <a:t>Radial artery and its branches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 err="1"/>
              <a:t>Ulnar</a:t>
            </a:r>
            <a:r>
              <a:rPr lang="en-US" dirty="0"/>
              <a:t> artery and its branches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 err="1"/>
              <a:t>Palmar</a:t>
            </a:r>
            <a:r>
              <a:rPr lang="en-US" dirty="0"/>
              <a:t> arches (superficial and deep)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u="sng"/>
              <a:t>Ulnar artery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/>
            <a:r>
              <a:rPr lang="en-US" dirty="0"/>
              <a:t>The artery enters the hand superficial to flexor retinaculum</a:t>
            </a:r>
          </a:p>
          <a:p>
            <a:pPr marL="609600" indent="-609600" algn="l" rtl="0"/>
            <a:r>
              <a:rPr lang="en-US" dirty="0"/>
              <a:t>It gives: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Deep branch 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Continue as the </a:t>
            </a:r>
            <a:r>
              <a:rPr lang="en-US" dirty="0" err="1"/>
              <a:t>superfecial</a:t>
            </a:r>
            <a:r>
              <a:rPr lang="en-US" dirty="0"/>
              <a:t> </a:t>
            </a:r>
            <a:r>
              <a:rPr lang="en-US" dirty="0" err="1"/>
              <a:t>palmar</a:t>
            </a:r>
            <a:r>
              <a:rPr lang="en-US" dirty="0"/>
              <a:t> arch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Radial artery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/>
            <a:r>
              <a:rPr lang="en-US" dirty="0"/>
              <a:t>The radial artery enters the hand by passing between the 2 heads of 1</a:t>
            </a:r>
            <a:r>
              <a:rPr lang="en-US" baseline="30000" dirty="0"/>
              <a:t>st</a:t>
            </a:r>
            <a:r>
              <a:rPr lang="en-US" dirty="0"/>
              <a:t> dorsal </a:t>
            </a:r>
            <a:r>
              <a:rPr lang="en-US" dirty="0" err="1"/>
              <a:t>interosseous</a:t>
            </a:r>
            <a:endParaRPr lang="en-US" dirty="0"/>
          </a:p>
          <a:p>
            <a:pPr marL="609600" indent="-609600" algn="l" rtl="0"/>
            <a:r>
              <a:rPr lang="en-US" dirty="0"/>
              <a:t>Then it gives the following branches: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 err="1"/>
              <a:t>Princeps</a:t>
            </a:r>
            <a:r>
              <a:rPr lang="en-US" dirty="0"/>
              <a:t> </a:t>
            </a:r>
            <a:r>
              <a:rPr lang="en-US" dirty="0" err="1"/>
              <a:t>pollicis</a:t>
            </a:r>
            <a:r>
              <a:rPr lang="en-US" dirty="0"/>
              <a:t> artery.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 err="1"/>
              <a:t>Radialis</a:t>
            </a:r>
            <a:r>
              <a:rPr lang="en-US" dirty="0"/>
              <a:t> </a:t>
            </a:r>
            <a:r>
              <a:rPr lang="en-US" dirty="0" err="1"/>
              <a:t>indicis</a:t>
            </a:r>
            <a:r>
              <a:rPr lang="en-US" dirty="0"/>
              <a:t> artery.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Deep </a:t>
            </a:r>
            <a:r>
              <a:rPr lang="en-US" dirty="0" err="1"/>
              <a:t>palmar</a:t>
            </a:r>
            <a:r>
              <a:rPr lang="en-US" dirty="0"/>
              <a:t> arch.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Superficial palmar arch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It is formed by the continuation of </a:t>
            </a:r>
            <a:r>
              <a:rPr lang="en-US" dirty="0" err="1"/>
              <a:t>ulnar</a:t>
            </a:r>
            <a:r>
              <a:rPr lang="en-US" dirty="0"/>
              <a:t> artery and a branch of radial artery</a:t>
            </a:r>
          </a:p>
          <a:p>
            <a:pPr algn="l" rtl="0"/>
            <a:r>
              <a:rPr lang="en-US" dirty="0"/>
              <a:t>It lies at the level of distal border of out stretched thumb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Deep palmar arch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It is formed by the continuation of radial artery and the deep branch of </a:t>
            </a:r>
            <a:r>
              <a:rPr lang="en-US" dirty="0" err="1"/>
              <a:t>ulnar</a:t>
            </a:r>
            <a:r>
              <a:rPr lang="en-US" dirty="0"/>
              <a:t> artery</a:t>
            </a:r>
          </a:p>
          <a:p>
            <a:pPr algn="l" rtl="0"/>
            <a:r>
              <a:rPr lang="en-US" dirty="0"/>
              <a:t>It lies at the level of proximal border of out stretched thumb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and_anatomy_arteries0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8458200" cy="5324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Nerves of the hand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>
              <a:buFontTx/>
              <a:buAutoNum type="arabicPeriod"/>
            </a:pPr>
            <a:r>
              <a:rPr lang="en-US" dirty="0"/>
              <a:t>Median nerve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 err="1"/>
              <a:t>Ulnar</a:t>
            </a:r>
            <a:r>
              <a:rPr lang="en-US" dirty="0"/>
              <a:t> nerve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Radial nerve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Median nerve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It enters the hand by passing deep to the flexor retinaculum</a:t>
            </a:r>
          </a:p>
          <a:p>
            <a:pPr algn="l" rtl="0"/>
            <a:r>
              <a:rPr lang="en-US" dirty="0"/>
              <a:t>It then divides into medial and lateral branches.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/>
              <a:t>Ulnar nerve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/>
            <a:r>
              <a:rPr lang="en-US" dirty="0"/>
              <a:t>It enters the hand by passing superficial to the flexor retinaculum</a:t>
            </a:r>
          </a:p>
          <a:p>
            <a:pPr marL="609600" indent="-609600" algn="l" rtl="0"/>
            <a:r>
              <a:rPr lang="en-US" dirty="0"/>
              <a:t>It divides into superficial and deep branches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8437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6477000" cy="539800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Nerves_of_h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6477000" cy="6137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DEEP FASCIA OF THE HAND</a:t>
            </a:r>
            <a:endParaRPr lang="ar-EG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Flexor retinaculum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Extensor </a:t>
            </a:r>
            <a:r>
              <a:rPr lang="en-US" dirty="0" err="1" smtClean="0"/>
              <a:t>retinculum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Palmar</a:t>
            </a:r>
            <a:r>
              <a:rPr lang="en-US" dirty="0" smtClean="0"/>
              <a:t> </a:t>
            </a:r>
            <a:r>
              <a:rPr lang="en-US" dirty="0" err="1" smtClean="0"/>
              <a:t>aponeurosis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Flexor Retinaculum</a:t>
            </a:r>
            <a:r>
              <a:rPr lang="en-US" dirty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800" dirty="0"/>
              <a:t>It is a thick and strong fibrous band that bridges over the carpal groove (made by carpal bones)</a:t>
            </a:r>
          </a:p>
          <a:p>
            <a:pPr algn="just" rtl="0"/>
            <a:r>
              <a:rPr lang="en-US" sz="2800" dirty="0"/>
              <a:t>It converts the carpal groove into an </a:t>
            </a:r>
            <a:r>
              <a:rPr lang="en-US" sz="2800" dirty="0" err="1"/>
              <a:t>osseo</a:t>
            </a:r>
            <a:r>
              <a:rPr lang="en-US" sz="2800" dirty="0"/>
              <a:t>-fibrous tunnel (carpal tunnel)</a:t>
            </a:r>
          </a:p>
          <a:p>
            <a:pPr algn="just" rtl="0"/>
            <a:r>
              <a:rPr lang="en-US" sz="2800" dirty="0"/>
              <a:t>The retinaculum is attached medially to </a:t>
            </a:r>
            <a:r>
              <a:rPr lang="en-US" sz="2800" b="1" i="1" dirty="0" err="1">
                <a:solidFill>
                  <a:srgbClr val="CC3300"/>
                </a:solidFill>
              </a:rPr>
              <a:t>pisiform</a:t>
            </a:r>
            <a:r>
              <a:rPr lang="en-US" sz="2800" b="1" i="1" dirty="0">
                <a:solidFill>
                  <a:srgbClr val="CC3300"/>
                </a:solidFill>
              </a:rPr>
              <a:t> and </a:t>
            </a:r>
            <a:r>
              <a:rPr lang="en-US" sz="2800" b="1" i="1" dirty="0" err="1">
                <a:solidFill>
                  <a:srgbClr val="CC3300"/>
                </a:solidFill>
              </a:rPr>
              <a:t>hamate</a:t>
            </a:r>
            <a:r>
              <a:rPr lang="en-US" sz="2800" dirty="0"/>
              <a:t>, while laterally is attached to </a:t>
            </a:r>
            <a:r>
              <a:rPr lang="en-US" sz="2800" b="1" i="1" dirty="0" err="1">
                <a:solidFill>
                  <a:srgbClr val="CC3300"/>
                </a:solidFill>
              </a:rPr>
              <a:t>scaphoid</a:t>
            </a:r>
            <a:r>
              <a:rPr lang="en-US" sz="2800" b="1" i="1" dirty="0">
                <a:solidFill>
                  <a:srgbClr val="CC3300"/>
                </a:solidFill>
              </a:rPr>
              <a:t> and </a:t>
            </a:r>
            <a:r>
              <a:rPr lang="en-US" sz="2800" b="1" i="1" dirty="0" err="1">
                <a:solidFill>
                  <a:srgbClr val="CC3300"/>
                </a:solidFill>
              </a:rPr>
              <a:t>lunate</a:t>
            </a:r>
            <a:r>
              <a:rPr lang="en-US" sz="2800" b="1" i="1" dirty="0">
                <a:solidFill>
                  <a:srgbClr val="CC33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3785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828800"/>
            <a:ext cx="5791200" cy="3763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u="sng" dirty="0"/>
              <a:t>Structures superficial to flexor retinaculum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algn="l" rtl="0">
              <a:buFontTx/>
              <a:buAutoNum type="arabicPeriod"/>
            </a:pPr>
            <a:r>
              <a:rPr lang="en-US" sz="2800" dirty="0" err="1"/>
              <a:t>Ulnar</a:t>
            </a:r>
            <a:r>
              <a:rPr lang="en-US" sz="2800" dirty="0"/>
              <a:t> nerve</a:t>
            </a:r>
          </a:p>
          <a:p>
            <a:pPr marL="609600" indent="-609600" algn="l" rtl="0">
              <a:buFontTx/>
              <a:buAutoNum type="arabicPeriod"/>
            </a:pPr>
            <a:r>
              <a:rPr lang="en-US" sz="2800" dirty="0" err="1"/>
              <a:t>Ulnar</a:t>
            </a:r>
            <a:r>
              <a:rPr lang="en-US" sz="2800" dirty="0"/>
              <a:t> vessels</a:t>
            </a:r>
          </a:p>
          <a:p>
            <a:pPr marL="609600" indent="-609600" algn="l" rtl="0">
              <a:buFontTx/>
              <a:buAutoNum type="arabicPeriod"/>
            </a:pPr>
            <a:r>
              <a:rPr lang="en-US" sz="2800" dirty="0" err="1"/>
              <a:t>Cutaneous</a:t>
            </a:r>
            <a:r>
              <a:rPr lang="en-US" sz="2800" dirty="0"/>
              <a:t> branches of </a:t>
            </a:r>
            <a:r>
              <a:rPr lang="en-US" sz="2800" dirty="0" err="1"/>
              <a:t>ulnar</a:t>
            </a:r>
            <a:r>
              <a:rPr lang="en-US" sz="2800" dirty="0"/>
              <a:t> nerve</a:t>
            </a:r>
          </a:p>
          <a:p>
            <a:pPr marL="609600" indent="-609600" algn="l" rtl="0">
              <a:buFontTx/>
              <a:buAutoNum type="arabicPeriod"/>
            </a:pPr>
            <a:r>
              <a:rPr lang="en-US" sz="2800" dirty="0" err="1"/>
              <a:t>Cutaneous</a:t>
            </a:r>
            <a:r>
              <a:rPr lang="en-US" sz="2800" dirty="0"/>
              <a:t> branch of median nerve</a:t>
            </a:r>
          </a:p>
          <a:p>
            <a:pPr marL="609600" indent="-609600" algn="l" rtl="0">
              <a:buFontTx/>
              <a:buAutoNum type="arabicPeriod"/>
            </a:pPr>
            <a:r>
              <a:rPr lang="en-US" sz="2800" dirty="0"/>
              <a:t>Tendon of </a:t>
            </a:r>
            <a:r>
              <a:rPr lang="en-US" sz="2800" dirty="0" err="1"/>
              <a:t>palamris</a:t>
            </a:r>
            <a:r>
              <a:rPr lang="en-US" sz="2800" dirty="0"/>
              <a:t> </a:t>
            </a:r>
            <a:r>
              <a:rPr lang="en-US" sz="2800" dirty="0" err="1"/>
              <a:t>longus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7086600" cy="59436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  <a:ex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776</TotalTime>
  <Words>929</Words>
  <Application>Microsoft Office PowerPoint</Application>
  <PresentationFormat>On-screen Show (4:3)</PresentationFormat>
  <Paragraphs>134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Arial</vt:lpstr>
      <vt:lpstr>Comic Sans MS</vt:lpstr>
      <vt:lpstr>Flow</vt:lpstr>
      <vt:lpstr>HAND</vt:lpstr>
      <vt:lpstr>Cutaneous nerve supply</vt:lpstr>
      <vt:lpstr>Slide 3</vt:lpstr>
      <vt:lpstr>Slide 4</vt:lpstr>
      <vt:lpstr>DEEP FASCIA OF THE HAND</vt:lpstr>
      <vt:lpstr>Flexor Retinaculum </vt:lpstr>
      <vt:lpstr>Slide 7</vt:lpstr>
      <vt:lpstr>Structures superficial to flexor retinaculum</vt:lpstr>
      <vt:lpstr>Slide 9</vt:lpstr>
      <vt:lpstr>Structures deep to the flexor retinaculum </vt:lpstr>
      <vt:lpstr>Slide 11</vt:lpstr>
      <vt:lpstr>Slide 12</vt:lpstr>
      <vt:lpstr>Extensor retinaculum:</vt:lpstr>
      <vt:lpstr>Structures superficial to the extensor retinaculum: </vt:lpstr>
      <vt:lpstr>Structures deep to the extensor retinaculum: </vt:lpstr>
      <vt:lpstr>Palmar aponeurosis:</vt:lpstr>
      <vt:lpstr>Slide 17</vt:lpstr>
      <vt:lpstr>Extensor expansion</vt:lpstr>
      <vt:lpstr>Muscles of the hand</vt:lpstr>
      <vt:lpstr>Thenar muscles</vt:lpstr>
      <vt:lpstr>Thenar muscles</vt:lpstr>
      <vt:lpstr>Hypothenar muscles</vt:lpstr>
      <vt:lpstr>Hypothenar muscles</vt:lpstr>
      <vt:lpstr>Lumbrical muscles</vt:lpstr>
      <vt:lpstr>Slide 25</vt:lpstr>
      <vt:lpstr>Interossei </vt:lpstr>
      <vt:lpstr>Palmar interossei</vt:lpstr>
      <vt:lpstr>Dorsal interossei</vt:lpstr>
      <vt:lpstr>Slide 29</vt:lpstr>
      <vt:lpstr>Nerve supply of the small muscles of the hand</vt:lpstr>
      <vt:lpstr>Vessels of the hand</vt:lpstr>
      <vt:lpstr>Ulnar artery</vt:lpstr>
      <vt:lpstr>Radial artery</vt:lpstr>
      <vt:lpstr>Superficial palmar arch</vt:lpstr>
      <vt:lpstr>Deep palmar arch</vt:lpstr>
      <vt:lpstr>Slide 36</vt:lpstr>
      <vt:lpstr>Nerves of the hand</vt:lpstr>
      <vt:lpstr>Median nerve</vt:lpstr>
      <vt:lpstr>Ulnar nerve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</dc:title>
  <dc:creator>ncc</dc:creator>
  <cp:lastModifiedBy>lenovo</cp:lastModifiedBy>
  <cp:revision>84</cp:revision>
  <dcterms:created xsi:type="dcterms:W3CDTF">2009-12-06T21:51:05Z</dcterms:created>
  <dcterms:modified xsi:type="dcterms:W3CDTF">2013-03-10T04:16:57Z</dcterms:modified>
</cp:coreProperties>
</file>