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4" r:id="rId11"/>
    <p:sldId id="265" r:id="rId12"/>
    <p:sldId id="266" r:id="rId13"/>
    <p:sldId id="267" r:id="rId14"/>
    <p:sldId id="268" r:id="rId15"/>
    <p:sldId id="269" r:id="rId16"/>
    <p:sldId id="277" r:id="rId17"/>
    <p:sldId id="271" r:id="rId18"/>
    <p:sldId id="272" r:id="rId19"/>
    <p:sldId id="273" r:id="rId20"/>
    <p:sldId id="274" r:id="rId21"/>
    <p:sldId id="278" r:id="rId22"/>
    <p:sldId id="279" r:id="rId23"/>
    <p:sldId id="280" r:id="rId24"/>
    <p:sldId id="281" r:id="rId25"/>
    <p:sldId id="289" r:id="rId26"/>
    <p:sldId id="282" r:id="rId27"/>
    <p:sldId id="283" r:id="rId28"/>
    <p:sldId id="284" r:id="rId29"/>
    <p:sldId id="285" r:id="rId30"/>
    <p:sldId id="286" r:id="rId31"/>
    <p:sldId id="287" r:id="rId32"/>
    <p:sldId id="296" r:id="rId3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35" d="100"/>
          <a:sy n="35" d="100"/>
        </p:scale>
        <p:origin x="-142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4F371-EC97-468C-9B48-EF102EF7B579}" type="datetimeFigureOut">
              <a:rPr lang="id-ID" smtClean="0"/>
              <a:pPr/>
              <a:t>28/04/2014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B4658-48C5-4976-AD75-DC9DF4868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C73C1-4B47-4204-8B84-166E80BD055C}" type="datetimeFigureOut">
              <a:rPr lang="id-ID" smtClean="0"/>
              <a:pPr/>
              <a:t>28/04/2014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41E5F-DFB4-4D44-83B3-49A46DB8BE12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41E5F-DFB4-4D44-83B3-49A46DB8BE12}" type="slidenum">
              <a:rPr lang="id-ID" smtClean="0"/>
              <a:pPr/>
              <a:t>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F5A2-8A96-4830-8266-D9C9C4CEAD3B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9C6F-AE77-4408-9AB4-B2AAC2AC645C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05035-7567-4C38-821A-D9DD36AED13F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B296-7BBA-4327-A8B0-2E5D8714A8BA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24D4-2E76-4A2D-B853-B04F0FC00352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B93CCA4-229D-469A-94B5-17676E3B45A7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F5C8F-470C-487D-B9DD-561EABE8E143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630B-193A-4179-A4DA-EA1AAB1B8C1F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486E-25C0-4AB4-B9BB-FD45616CD15D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8394-C175-4BF4-A0DD-4672BDE0F241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8073BFE-824A-4164-A0D1-88BAFD33AF8B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8B954A3-C330-41F1-88DB-D4E7131AD2C9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id-ID" smtClean="0"/>
              <a:t>maria</a:t>
            </a:r>
            <a:endParaRPr lang="id-ID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4BAD14-4077-4F8F-866E-38A6A243857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3071810"/>
            <a:ext cx="7786742" cy="1500190"/>
          </a:xfrm>
        </p:spPr>
        <p:txBody>
          <a:bodyPr>
            <a:normAutofit/>
          </a:bodyPr>
          <a:lstStyle/>
          <a:p>
            <a:r>
              <a:rPr lang="id-ID" sz="3200" dirty="0" smtClean="0">
                <a:latin typeface="Arial Narrow" pitchFamily="34" charset="0"/>
              </a:rPr>
              <a:t>MM. ENDANG SUSETYAWATI</a:t>
            </a:r>
          </a:p>
          <a:p>
            <a:r>
              <a:rPr lang="id-ID" sz="3200" dirty="0" smtClean="0">
                <a:latin typeface="Arial Narrow" pitchFamily="34" charset="0"/>
              </a:rPr>
              <a:t>2014</a:t>
            </a:r>
            <a:endParaRPr lang="id-ID" sz="3200" dirty="0"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b="1" dirty="0" smtClean="0">
                <a:solidFill>
                  <a:schemeClr val="tx1"/>
                </a:solidFill>
              </a:rPr>
              <a:t>METODE PENELITIAN PENDIDIKAN</a:t>
            </a:r>
            <a:endParaRPr lang="id-ID" b="1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9023-2793-4EE5-BBB8-7D5E01A855EA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85786" y="6492240"/>
            <a:ext cx="3581400" cy="365760"/>
          </a:xfrm>
        </p:spPr>
        <p:txBody>
          <a:bodyPr/>
          <a:lstStyle/>
          <a:p>
            <a:r>
              <a:rPr lang="id-ID" dirty="0" smtClean="0"/>
              <a:t>maria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</a:rPr>
              <a:t>Macam Data Penelitian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id-ID" dirty="0" smtClean="0"/>
              <a:t>1. </a:t>
            </a:r>
            <a:r>
              <a:rPr lang="id-ID" sz="2800" b="1" dirty="0" smtClean="0"/>
              <a:t>Data kualitatif</a:t>
            </a:r>
          </a:p>
          <a:p>
            <a:pPr algn="ctr">
              <a:buFont typeface="Wingdings"/>
              <a:buChar char="à"/>
            </a:pPr>
            <a:r>
              <a:rPr lang="id-ID" sz="2800" b="1" dirty="0" smtClean="0">
                <a:sym typeface="Wingdings" pitchFamily="2" charset="2"/>
              </a:rPr>
              <a:t>Kualitattif empiris</a:t>
            </a:r>
          </a:p>
          <a:p>
            <a:pPr algn="ctr">
              <a:buFont typeface="Wingdings"/>
              <a:buChar char="à"/>
            </a:pPr>
            <a:r>
              <a:rPr lang="id-ID" sz="2800" b="1" dirty="0" smtClean="0">
                <a:sym typeface="Wingdings" pitchFamily="2" charset="2"/>
              </a:rPr>
              <a:t>Kualitatif bermakna</a:t>
            </a:r>
          </a:p>
          <a:p>
            <a:pPr algn="ctr">
              <a:buNone/>
            </a:pPr>
            <a:endParaRPr lang="id-ID" sz="2800" b="1" dirty="0" smtClean="0">
              <a:sym typeface="Wingdings" pitchFamily="2" charset="2"/>
            </a:endParaRPr>
          </a:p>
          <a:p>
            <a:pPr algn="ctr">
              <a:buNone/>
            </a:pPr>
            <a:r>
              <a:rPr lang="id-ID" sz="2800" b="1" dirty="0" smtClean="0">
                <a:sym typeface="Wingdings" pitchFamily="2" charset="2"/>
              </a:rPr>
              <a:t>2. Data Kuantitatif</a:t>
            </a:r>
          </a:p>
          <a:p>
            <a:pPr algn="ctr">
              <a:buFont typeface="Wingdings"/>
              <a:buChar char="à"/>
            </a:pPr>
            <a:r>
              <a:rPr lang="id-ID" sz="2800" b="1" dirty="0" smtClean="0">
                <a:sym typeface="Wingdings" pitchFamily="2" charset="2"/>
              </a:rPr>
              <a:t>Data Diskrit</a:t>
            </a:r>
          </a:p>
          <a:p>
            <a:pPr algn="ctr">
              <a:buFont typeface="Wingdings"/>
              <a:buChar char="à"/>
            </a:pPr>
            <a:r>
              <a:rPr lang="id-ID" sz="2800" b="1" dirty="0" smtClean="0">
                <a:sym typeface="Wingdings" pitchFamily="2" charset="2"/>
              </a:rPr>
              <a:t>Data Kontinum</a:t>
            </a:r>
          </a:p>
          <a:p>
            <a:pPr algn="ctr">
              <a:buNone/>
            </a:pPr>
            <a:r>
              <a:rPr lang="id-ID" sz="2800" b="1" dirty="0">
                <a:sym typeface="Wingdings" pitchFamily="2" charset="2"/>
              </a:rPr>
              <a:t>	</a:t>
            </a:r>
            <a:r>
              <a:rPr lang="id-ID" sz="2800" b="1" dirty="0" smtClean="0">
                <a:sym typeface="Wingdings" pitchFamily="2" charset="2"/>
              </a:rPr>
              <a:t>Data ordinal, Data Interval, Data Ratio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83D1-EC86-43D3-882F-03B316A24041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Data Kualitatif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d-ID" sz="2800" b="1" dirty="0" smtClean="0"/>
              <a:t>Data kualitatif empiris </a:t>
            </a:r>
          </a:p>
          <a:p>
            <a:pPr>
              <a:buFont typeface="Wingdings"/>
              <a:buChar char="à"/>
            </a:pPr>
            <a:r>
              <a:rPr lang="id-ID" sz="2800" b="1" dirty="0" smtClean="0">
                <a:sym typeface="Wingdings" pitchFamily="2" charset="2"/>
              </a:rPr>
              <a:t>Data sebagaimana adanya tidak diberi makna</a:t>
            </a:r>
          </a:p>
          <a:p>
            <a:pPr>
              <a:buNone/>
            </a:pPr>
            <a:endParaRPr lang="id-ID" sz="2800" b="1" dirty="0" smtClean="0">
              <a:sym typeface="Wingdings" pitchFamily="2" charset="2"/>
            </a:endParaRPr>
          </a:p>
          <a:p>
            <a:pPr>
              <a:buNone/>
            </a:pPr>
            <a:r>
              <a:rPr lang="id-ID" sz="2800" b="1" dirty="0" smtClean="0">
                <a:sym typeface="Wingdings" pitchFamily="2" charset="2"/>
              </a:rPr>
              <a:t>Data kualitatif bermakna</a:t>
            </a:r>
          </a:p>
          <a:p>
            <a:pPr>
              <a:buFont typeface="Wingdings"/>
              <a:buChar char="à"/>
            </a:pPr>
            <a:r>
              <a:rPr lang="id-ID" sz="2800" b="1" dirty="0" smtClean="0">
                <a:sym typeface="Wingdings" pitchFamily="2" charset="2"/>
              </a:rPr>
              <a:t>Data dibalik fakta yang tampak</a:t>
            </a:r>
          </a:p>
          <a:p>
            <a:pPr>
              <a:buFont typeface="Wingdings"/>
              <a:buChar char="à"/>
            </a:pPr>
            <a:r>
              <a:rPr lang="id-ID" sz="2800" b="1" dirty="0" smtClean="0">
                <a:sym typeface="Wingdings" pitchFamily="2" charset="2"/>
              </a:rPr>
              <a:t>Misal orang memakai baju hitam dapat diberi makna macam-macam </a:t>
            </a:r>
            <a:endParaRPr lang="id-ID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FE17F-EE0E-4ABB-8740-B2807360284A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600" b="1" dirty="0" smtClean="0"/>
              <a:t>Data Diskrit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id-ID" sz="2800" b="1" dirty="0" smtClean="0"/>
              <a:t>Data diskrit disebut juga data nominal 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id-ID" sz="2800" b="1" dirty="0" smtClean="0">
                <a:sym typeface="Wingdings" pitchFamily="2" charset="2"/>
              </a:rPr>
              <a:t>Data kuantitatif yg satu sama lain terpisah, tidak di dalam satu garis kontinum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id-ID" sz="2800" b="1" dirty="0" smtClean="0">
                <a:sym typeface="Wingdings" pitchFamily="2" charset="2"/>
              </a:rPr>
              <a:t>Misal dlm satu kelas ada 30 siswa, 16 siswa putri dan 14 siswa putra. 30, 16,14 adl data diskrit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44CB-E45A-48A9-B9DF-2631B066965E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Data kontinum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id-ID" dirty="0" smtClean="0"/>
              <a:t> </a:t>
            </a:r>
            <a:r>
              <a:rPr lang="id-ID" sz="2800" b="1" dirty="0" smtClean="0"/>
              <a:t>Data kuantitatif yang satu sama lain berkesinambungan dalam satu garis.</a:t>
            </a:r>
          </a:p>
          <a:p>
            <a:pPr>
              <a:buNone/>
            </a:pPr>
            <a:endParaRPr lang="id-ID" dirty="0" smtClean="0">
              <a:sym typeface="Wingdings" pitchFamily="2" charset="2"/>
            </a:endParaRPr>
          </a:p>
          <a:p>
            <a:pPr>
              <a:buNone/>
            </a:pPr>
            <a:r>
              <a:rPr lang="id-ID" sz="2800" b="1" dirty="0" smtClean="0">
                <a:sym typeface="Wingdings" pitchFamily="2" charset="2"/>
              </a:rPr>
              <a:t>Data kontinum dibedakan menjadi 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800" b="1" dirty="0" smtClean="0">
                <a:sym typeface="Wingdings" pitchFamily="2" charset="2"/>
              </a:rPr>
              <a:t>Data ordinal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800" b="1" dirty="0" smtClean="0">
                <a:sym typeface="Wingdings" pitchFamily="2" charset="2"/>
              </a:rPr>
              <a:t>Data interval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800" b="1" dirty="0" smtClean="0">
                <a:sym typeface="Wingdings" pitchFamily="2" charset="2"/>
              </a:rPr>
              <a:t>Data ratio</a:t>
            </a:r>
            <a:endParaRPr lang="id-ID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1FFA-70EA-46C0-BDDD-7E2352858268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id-ID" dirty="0" smtClean="0">
                <a:solidFill>
                  <a:schemeClr val="tx1"/>
                </a:solidFill>
              </a:rPr>
              <a:t>Macam Metode Penelitian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8229600" cy="492922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id-ID" sz="2800" b="1" dirty="0" smtClean="0"/>
              <a:t>Kuantitatif </a:t>
            </a:r>
          </a:p>
          <a:p>
            <a:pPr marL="514350" indent="-514350">
              <a:buNone/>
            </a:pPr>
            <a:r>
              <a:rPr lang="id-ID" sz="2800" b="1" dirty="0" smtClean="0"/>
              <a:t>	</a:t>
            </a:r>
            <a:r>
              <a:rPr lang="id-ID" sz="2800" b="1" dirty="0" smtClean="0">
                <a:sym typeface="Wingdings" pitchFamily="2" charset="2"/>
              </a:rPr>
              <a:t> survei</a:t>
            </a:r>
          </a:p>
          <a:p>
            <a:pPr marL="514350" indent="-514350">
              <a:buNone/>
            </a:pPr>
            <a:r>
              <a:rPr lang="id-ID" sz="2800" b="1" dirty="0" smtClean="0">
                <a:sym typeface="Wingdings" pitchFamily="2" charset="2"/>
              </a:rPr>
              <a:t>	 eksperimen</a:t>
            </a:r>
          </a:p>
          <a:p>
            <a:pPr marL="514350" indent="-514350">
              <a:buNone/>
            </a:pPr>
            <a:r>
              <a:rPr lang="id-ID" sz="2800" b="1" dirty="0" smtClean="0">
                <a:sym typeface="Wingdings" pitchFamily="2" charset="2"/>
              </a:rPr>
              <a:t>2. Kualitatif </a:t>
            </a:r>
          </a:p>
          <a:p>
            <a:pPr marL="514350" indent="-514350">
              <a:buNone/>
            </a:pPr>
            <a:r>
              <a:rPr lang="id-ID" sz="2800" b="1" dirty="0" smtClean="0">
                <a:sym typeface="Wingdings" pitchFamily="2" charset="2"/>
              </a:rPr>
              <a:t>	 phenomenology </a:t>
            </a:r>
          </a:p>
          <a:p>
            <a:pPr marL="514350" indent="-514350">
              <a:buNone/>
            </a:pPr>
            <a:r>
              <a:rPr lang="id-ID" sz="2800" b="1" dirty="0" smtClean="0">
                <a:sym typeface="Wingdings" pitchFamily="2" charset="2"/>
              </a:rPr>
              <a:t>	 grounded theory</a:t>
            </a:r>
          </a:p>
          <a:p>
            <a:pPr marL="514350" indent="-514350">
              <a:buNone/>
            </a:pPr>
            <a:r>
              <a:rPr lang="id-ID" sz="2800" b="1" dirty="0" smtClean="0">
                <a:sym typeface="Wingdings" pitchFamily="2" charset="2"/>
              </a:rPr>
              <a:t>	 ethnography</a:t>
            </a:r>
          </a:p>
          <a:p>
            <a:pPr marL="514350" indent="-514350">
              <a:buNone/>
            </a:pPr>
            <a:r>
              <a:rPr lang="id-ID" sz="2800" b="1" dirty="0" smtClean="0">
                <a:sym typeface="Wingdings" pitchFamily="2" charset="2"/>
              </a:rPr>
              <a:t>	 Case study</a:t>
            </a:r>
          </a:p>
          <a:p>
            <a:pPr marL="514350" indent="-514350">
              <a:buNone/>
            </a:pPr>
            <a:r>
              <a:rPr lang="id-ID" sz="2800" b="1" dirty="0" smtClean="0">
                <a:sym typeface="Wingdings" pitchFamily="2" charset="2"/>
              </a:rPr>
              <a:t>	 Narrative</a:t>
            </a:r>
          </a:p>
          <a:p>
            <a:pPr marL="514350" indent="-514350"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3CD10-64F1-4549-A7C8-A12F703C2F78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d-ID" dirty="0" smtClean="0"/>
              <a:t>3. </a:t>
            </a:r>
            <a:r>
              <a:rPr lang="id-ID" sz="2800" dirty="0" smtClean="0"/>
              <a:t>Kombinasi</a:t>
            </a:r>
          </a:p>
          <a:p>
            <a:pPr>
              <a:buNone/>
            </a:pPr>
            <a:r>
              <a:rPr lang="id-ID" sz="2800" dirty="0" smtClean="0"/>
              <a:t>	</a:t>
            </a:r>
            <a:r>
              <a:rPr lang="id-ID" sz="2800" dirty="0" smtClean="0">
                <a:sym typeface="Wingdings" pitchFamily="2" charset="2"/>
              </a:rPr>
              <a:t> sequential/berurutan</a:t>
            </a:r>
          </a:p>
          <a:p>
            <a:pPr>
              <a:buNone/>
            </a:pPr>
            <a:r>
              <a:rPr lang="id-ID" sz="2800" dirty="0" smtClean="0">
                <a:sym typeface="Wingdings" pitchFamily="2" charset="2"/>
              </a:rPr>
              <a:t>		sequential explanatory</a:t>
            </a:r>
          </a:p>
          <a:p>
            <a:pPr>
              <a:buNone/>
            </a:pPr>
            <a:r>
              <a:rPr lang="id-ID" sz="2800" dirty="0" smtClean="0">
                <a:sym typeface="Wingdings" pitchFamily="2" charset="2"/>
              </a:rPr>
              <a:t>		 sequential explaratory</a:t>
            </a:r>
          </a:p>
          <a:p>
            <a:pPr>
              <a:buNone/>
            </a:pPr>
            <a:endParaRPr lang="id-ID" sz="2800" dirty="0" smtClean="0">
              <a:sym typeface="Wingdings" pitchFamily="2" charset="2"/>
            </a:endParaRPr>
          </a:p>
          <a:p>
            <a:pPr>
              <a:buNone/>
            </a:pPr>
            <a:r>
              <a:rPr lang="id-ID" sz="2800" dirty="0" smtClean="0">
                <a:sym typeface="Wingdings" pitchFamily="2" charset="2"/>
              </a:rPr>
              <a:t>	Concurrent/campuran</a:t>
            </a:r>
          </a:p>
          <a:p>
            <a:pPr>
              <a:buNone/>
            </a:pPr>
            <a:r>
              <a:rPr lang="id-ID" sz="2800" dirty="0" smtClean="0">
                <a:sym typeface="Wingdings" pitchFamily="2" charset="2"/>
              </a:rPr>
              <a:t>		 concurrent Triangulation</a:t>
            </a:r>
          </a:p>
          <a:p>
            <a:pPr>
              <a:buNone/>
            </a:pPr>
            <a:r>
              <a:rPr lang="id-ID" sz="2800" dirty="0" smtClean="0">
                <a:sym typeface="Wingdings" pitchFamily="2" charset="2"/>
              </a:rPr>
              <a:t>		 sequential Embedded</a:t>
            </a:r>
          </a:p>
          <a:p>
            <a:pPr>
              <a:buNone/>
            </a:pPr>
            <a:endParaRPr lang="id-ID" dirty="0" smtClean="0">
              <a:sym typeface="Wingdings" pitchFamily="2" charset="2"/>
            </a:endParaRPr>
          </a:p>
          <a:p>
            <a:pPr>
              <a:buNone/>
            </a:pPr>
            <a:r>
              <a:rPr lang="id-ID" dirty="0" smtClean="0">
                <a:sym typeface="Wingdings" pitchFamily="2" charset="2"/>
              </a:rPr>
              <a:t>	 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9ECA-3A24-4114-925A-8BA883BA7FB2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Perbedaan antara 3 Metode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t"/>
            <a:r>
              <a:rPr lang="id-ID" b="1" dirty="0" smtClean="0"/>
              <a:t> </a:t>
            </a:r>
            <a:endParaRPr lang="id-ID" dirty="0" smtClean="0"/>
          </a:p>
          <a:p>
            <a:endParaRPr lang="id-ID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00034" y="1357298"/>
          <a:ext cx="8229600" cy="4743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84"/>
                <a:gridCol w="2143140"/>
                <a:gridCol w="2200276"/>
                <a:gridCol w="2057400"/>
              </a:tblGrid>
              <a:tr h="1013737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Aksioma dasar</a:t>
                      </a:r>
                      <a:endParaRPr lang="id-ID" sz="2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  kuantitatif</a:t>
                      </a:r>
                      <a:endParaRPr lang="id-ID" sz="2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  Kualitatif</a:t>
                      </a:r>
                      <a:endParaRPr lang="id-ID" sz="2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 Kombinasi</a:t>
                      </a:r>
                      <a:endParaRPr lang="id-ID" sz="2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29885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Sifat Realitas</a:t>
                      </a:r>
                      <a:endParaRPr lang="id-ID" sz="2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Tunggal diklasifikasikan, konkrit, teramati, terukur</a:t>
                      </a:r>
                      <a:endParaRPr lang="id-ID" sz="2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Ganda, Holistik, dinamis, hasil konstruksi dan pemahaman</a:t>
                      </a:r>
                      <a:endParaRPr lang="id-ID" sz="2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Ganda, dapat diklasifikasikan, teramati dan hasil konstruksi makna</a:t>
                      </a:r>
                      <a:endParaRPr lang="id-ID" sz="2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C05A-AC7B-4CD7-A783-D498C3A96FBD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00034" y="1000108"/>
          <a:ext cx="8229600" cy="4899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84"/>
                <a:gridCol w="2143140"/>
                <a:gridCol w="2200276"/>
                <a:gridCol w="2057400"/>
              </a:tblGrid>
              <a:tr h="3000376">
                <a:tc>
                  <a:txBody>
                    <a:bodyPr/>
                    <a:lstStyle/>
                    <a:p>
                      <a:pPr algn="ctr"/>
                      <a:r>
                        <a:rPr lang="id-ID" sz="2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Hub peneliti dg yg diteliti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Independen supaya terbangun obyektivitas</a:t>
                      </a:r>
                      <a:endParaRPr lang="id-ID" sz="2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Interaktif dg sumber data supaya memperoleh makna</a:t>
                      </a:r>
                      <a:endParaRPr lang="id-ID" sz="2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Independen dan interaktif dg sumber data</a:t>
                      </a:r>
                    </a:p>
                  </a:txBody>
                  <a:tcPr/>
                </a:tc>
              </a:tr>
              <a:tr h="1899595">
                <a:tc>
                  <a:txBody>
                    <a:bodyPr/>
                    <a:lstStyle/>
                    <a:p>
                      <a:pPr algn="ctr"/>
                      <a:r>
                        <a:rPr lang="id-ID" sz="2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Hub variabel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Sebab akibat</a:t>
                      </a:r>
                      <a:endParaRPr lang="id-ID" sz="2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Timbal /balik/ interaktif</a:t>
                      </a:r>
                      <a:endParaRPr lang="id-ID" sz="2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Sebab akibat dan interaktif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7334-C33F-49A0-82FF-63A8E282C38E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785812"/>
          <a:ext cx="8229600" cy="4929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500330"/>
                <a:gridCol w="1614470"/>
              </a:tblGrid>
              <a:tr h="2724033">
                <a:tc>
                  <a:txBody>
                    <a:bodyPr/>
                    <a:lstStyle/>
                    <a:p>
                      <a:pPr algn="ctr"/>
                      <a:r>
                        <a:rPr lang="id-ID" sz="28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Kemungkinan generalisasi</a:t>
                      </a:r>
                      <a:endParaRPr lang="id-ID" sz="28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Cenderung membuat generalisasi</a:t>
                      </a:r>
                      <a:endParaRPr lang="id-ID" sz="28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Transferability  (hanya</a:t>
                      </a:r>
                      <a:r>
                        <a:rPr lang="id-ID" sz="28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mungkin dlm ikatan konteks dan waktu</a:t>
                      </a:r>
                      <a:endParaRPr lang="id-ID" sz="28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Generalisasi dan transferability</a:t>
                      </a:r>
                      <a:endParaRPr lang="id-ID" sz="28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205170">
                <a:tc>
                  <a:txBody>
                    <a:bodyPr/>
                    <a:lstStyle/>
                    <a:p>
                      <a:pPr algn="ctr"/>
                      <a:r>
                        <a:rPr lang="id-ID" sz="28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Peranan nilai</a:t>
                      </a:r>
                      <a:endParaRPr lang="id-ID" sz="28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Cenderung bebas nilai</a:t>
                      </a:r>
                      <a:endParaRPr lang="id-ID" sz="28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Terikat nilai-nilai yg ibawa peneliti dan sumber data</a:t>
                      </a:r>
                      <a:endParaRPr lang="id-ID" sz="28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Bebas dan terikat nilai</a:t>
                      </a:r>
                      <a:endParaRPr lang="id-ID" sz="28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F4A2-0390-402C-9BBC-A2A4D61EA4C3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>
                <a:solidFill>
                  <a:schemeClr val="tx1"/>
                </a:solidFill>
              </a:rPr>
              <a:t>Karakteristik Metode Kuantitatif</a:t>
            </a:r>
            <a:endParaRPr lang="id-ID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85860"/>
            <a:ext cx="8503920" cy="500066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lphaUcPeriod"/>
            </a:pPr>
            <a:r>
              <a:rPr lang="id-ID" sz="3000" b="1" dirty="0" smtClean="0"/>
              <a:t>Desain</a:t>
            </a:r>
          </a:p>
          <a:p>
            <a:pPr marL="514350" indent="25400">
              <a:buFont typeface="Wingdings" pitchFamily="2" charset="2"/>
              <a:buChar char="Ø"/>
            </a:pPr>
            <a:r>
              <a:rPr lang="id-ID" sz="3000" dirty="0" smtClean="0"/>
              <a:t>	Spesifik, jelas, rinci</a:t>
            </a:r>
          </a:p>
          <a:p>
            <a:pPr marL="514350" indent="25400">
              <a:buFont typeface="Wingdings" pitchFamily="2" charset="2"/>
              <a:buChar char="Ø"/>
            </a:pPr>
            <a:r>
              <a:rPr lang="id-ID" sz="3000" dirty="0" smtClean="0"/>
              <a:t>	Ditentukan secara mantap sejak awal</a:t>
            </a:r>
          </a:p>
          <a:p>
            <a:pPr marL="514350" indent="25400">
              <a:buFont typeface="Wingdings" pitchFamily="2" charset="2"/>
              <a:buChar char="Ø"/>
            </a:pPr>
            <a:r>
              <a:rPr lang="id-ID" sz="3000" dirty="0" smtClean="0"/>
              <a:t>	Menjadi pegangan langkah demi langkah</a:t>
            </a:r>
          </a:p>
          <a:p>
            <a:pPr marL="514350" indent="-514350">
              <a:buNone/>
            </a:pPr>
            <a:endParaRPr lang="id-ID" sz="3000" dirty="0" smtClean="0"/>
          </a:p>
          <a:p>
            <a:pPr marL="514350" indent="-514350">
              <a:buAutoNum type="alphaUcPeriod" startAt="2"/>
            </a:pPr>
            <a:r>
              <a:rPr lang="id-ID" sz="3000" b="1" dirty="0" smtClean="0"/>
              <a:t>Tujuan</a:t>
            </a:r>
          </a:p>
          <a:p>
            <a:pPr marL="514350" indent="25400">
              <a:buFont typeface="Wingdings" pitchFamily="2" charset="2"/>
              <a:buChar char="Ø"/>
            </a:pPr>
            <a:r>
              <a:rPr lang="id-ID" sz="3000" dirty="0" smtClean="0"/>
              <a:t>	 Menunjukkan hubungan antar variabel</a:t>
            </a:r>
          </a:p>
          <a:p>
            <a:pPr marL="514350" indent="25400">
              <a:buFont typeface="Wingdings" pitchFamily="2" charset="2"/>
              <a:buChar char="Ø"/>
            </a:pPr>
            <a:r>
              <a:rPr lang="id-ID" sz="3000" dirty="0" smtClean="0"/>
              <a:t>	 Menguji teori</a:t>
            </a:r>
          </a:p>
          <a:p>
            <a:pPr marL="984250" indent="-444500">
              <a:buFont typeface="Wingdings" pitchFamily="2" charset="2"/>
              <a:buChar char="Ø"/>
            </a:pPr>
            <a:r>
              <a:rPr lang="id-ID" sz="3000" dirty="0" smtClean="0"/>
              <a:t>Mencari generalisasi yang mempunyai nilai prediktif</a:t>
            </a:r>
          </a:p>
          <a:p>
            <a:pPr marL="514350" indent="25400">
              <a:buNone/>
            </a:pPr>
            <a:endParaRPr lang="id-ID" sz="3000" dirty="0" smtClean="0"/>
          </a:p>
          <a:p>
            <a:pPr marL="514350" indent="-514350">
              <a:buAutoNum type="alphaUcPeriod"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7CEE8-72C8-49E1-B175-93D1372E8675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>
                <a:solidFill>
                  <a:schemeClr val="tx1"/>
                </a:solidFill>
              </a:rPr>
              <a:t>Metode Penelitian</a:t>
            </a:r>
            <a:endParaRPr lang="id-ID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id-ID" sz="3200" dirty="0" smtClean="0"/>
              <a:t>Cara ilmiah untuk mendapatkan data dengan tujuan kegunaan tertentu</a:t>
            </a: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b="1" dirty="0" smtClean="0"/>
              <a:t>Empat kata kunci</a:t>
            </a:r>
          </a:p>
          <a:p>
            <a:pPr marL="273050" indent="-15875">
              <a:buFont typeface="Wingdings" pitchFamily="2" charset="2"/>
              <a:buChar char="Ø"/>
            </a:pPr>
            <a:r>
              <a:rPr lang="id-ID" dirty="0" smtClean="0"/>
              <a:t>Cara ilmiah</a:t>
            </a:r>
          </a:p>
          <a:p>
            <a:pPr marL="273050" indent="-15875">
              <a:buFont typeface="Wingdings" pitchFamily="2" charset="2"/>
              <a:buChar char="Ø"/>
            </a:pPr>
            <a:r>
              <a:rPr lang="id-ID" dirty="0" smtClean="0"/>
              <a:t>Data </a:t>
            </a:r>
          </a:p>
          <a:p>
            <a:pPr marL="273050" indent="-15875">
              <a:buFont typeface="Wingdings" pitchFamily="2" charset="2"/>
              <a:buChar char="Ø"/>
            </a:pPr>
            <a:r>
              <a:rPr lang="id-ID" dirty="0" smtClean="0"/>
              <a:t>Tujuan</a:t>
            </a:r>
          </a:p>
          <a:p>
            <a:pPr marL="273050" indent="-15875">
              <a:buFont typeface="Wingdings" pitchFamily="2" charset="2"/>
              <a:buChar char="Ø"/>
            </a:pPr>
            <a:r>
              <a:rPr lang="id-ID" dirty="0" smtClean="0"/>
              <a:t>Kegunaan 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0C693-F245-49C2-8CFA-1D9CD69CE412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929354"/>
          </a:xfrm>
        </p:spPr>
        <p:txBody>
          <a:bodyPr>
            <a:normAutofit/>
          </a:bodyPr>
          <a:lstStyle/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 marL="352425" indent="-352425">
              <a:buNone/>
            </a:pPr>
            <a:r>
              <a:rPr lang="id-ID" dirty="0" smtClean="0"/>
              <a:t>C. </a:t>
            </a:r>
            <a:r>
              <a:rPr lang="id-ID" b="1" dirty="0" smtClean="0"/>
              <a:t>Teknik Pengumpulan Data</a:t>
            </a:r>
          </a:p>
          <a:p>
            <a:pPr marL="352425" indent="0">
              <a:buFont typeface="Wingdings" pitchFamily="2" charset="2"/>
              <a:buChar char="Ø"/>
            </a:pPr>
            <a:r>
              <a:rPr lang="id-ID" dirty="0" smtClean="0"/>
              <a:t>	 Kuesioner</a:t>
            </a:r>
          </a:p>
          <a:p>
            <a:pPr marL="352425" indent="0">
              <a:buFont typeface="Wingdings" pitchFamily="2" charset="2"/>
              <a:buChar char="Ø"/>
            </a:pPr>
            <a:r>
              <a:rPr lang="id-ID" dirty="0" smtClean="0"/>
              <a:t>	 Observas dan wawancara terstruktur</a:t>
            </a:r>
          </a:p>
          <a:p>
            <a:pPr marL="352425" indent="-352425">
              <a:buAutoNum type="alphaUcPeriod" startAt="4"/>
            </a:pPr>
            <a:r>
              <a:rPr lang="id-ID" b="1" dirty="0" smtClean="0"/>
              <a:t>Instrumen Penelitian</a:t>
            </a:r>
            <a:r>
              <a:rPr lang="id-ID" dirty="0" smtClean="0"/>
              <a:t> </a:t>
            </a:r>
          </a:p>
          <a:p>
            <a:pPr marL="352425" indent="0">
              <a:buFont typeface="Wingdings" pitchFamily="2" charset="2"/>
              <a:buChar char="Ø"/>
            </a:pPr>
            <a:r>
              <a:rPr lang="id-ID" dirty="0" smtClean="0"/>
              <a:t>	 Tes,angket, wawancara terstruktur</a:t>
            </a:r>
          </a:p>
          <a:p>
            <a:pPr marL="352425" indent="0">
              <a:buFont typeface="Wingdings" pitchFamily="2" charset="2"/>
              <a:buChar char="Ø"/>
            </a:pPr>
            <a:r>
              <a:rPr lang="id-ID" dirty="0" smtClean="0"/>
              <a:t>	  Instrumen yg tlh terstandar</a:t>
            </a:r>
          </a:p>
          <a:p>
            <a:pPr marL="352425" indent="-352425">
              <a:buAutoNum type="alphaUcPeriod" startAt="5"/>
            </a:pPr>
            <a:r>
              <a:rPr lang="id-ID" b="1" dirty="0" smtClean="0"/>
              <a:t>Data</a:t>
            </a:r>
          </a:p>
          <a:p>
            <a:pPr marL="727075" indent="-374650">
              <a:buFont typeface="Wingdings" pitchFamily="2" charset="2"/>
              <a:buChar char="Ø"/>
            </a:pPr>
            <a:r>
              <a:rPr lang="id-ID" dirty="0" smtClean="0"/>
              <a:t>   Kuantitatif</a:t>
            </a:r>
          </a:p>
          <a:p>
            <a:pPr marL="890588" indent="-538163">
              <a:buFont typeface="Wingdings" pitchFamily="2" charset="2"/>
              <a:buChar char="Ø"/>
            </a:pPr>
            <a:r>
              <a:rPr lang="id-ID" dirty="0" smtClean="0"/>
              <a:t>	Hasil pengukuran variabel yg dioperasikan dg   menggunakan instruem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59F3-8C26-4D98-A4C9-7A7A07C194FD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928670"/>
            <a:ext cx="8503920" cy="5170378"/>
          </a:xfrm>
        </p:spPr>
        <p:txBody>
          <a:bodyPr/>
          <a:lstStyle/>
          <a:p>
            <a:pPr>
              <a:buNone/>
            </a:pPr>
            <a:r>
              <a:rPr lang="id-ID" b="1" dirty="0" smtClean="0"/>
              <a:t>F. </a:t>
            </a:r>
            <a:r>
              <a:rPr lang="id-ID" sz="2800" b="1" dirty="0" smtClean="0"/>
              <a:t>Sampel</a:t>
            </a:r>
          </a:p>
          <a:p>
            <a:pPr marL="352425" indent="0">
              <a:buFont typeface="Wingdings" pitchFamily="2" charset="2"/>
              <a:buChar char="Ø"/>
              <a:tabLst>
                <a:tab pos="446088" algn="l"/>
              </a:tabLst>
            </a:pPr>
            <a:r>
              <a:rPr lang="id-ID" sz="2800" dirty="0" smtClean="0"/>
              <a:t> Besar</a:t>
            </a:r>
          </a:p>
          <a:p>
            <a:pPr marL="352425" indent="0">
              <a:buFont typeface="Wingdings" pitchFamily="2" charset="2"/>
              <a:buChar char="Ø"/>
              <a:tabLst>
                <a:tab pos="446088" algn="l"/>
              </a:tabLst>
            </a:pPr>
            <a:r>
              <a:rPr lang="id-ID" sz="2800" dirty="0" smtClean="0"/>
              <a:t>Representatif</a:t>
            </a:r>
          </a:p>
          <a:p>
            <a:pPr marL="352425" indent="0">
              <a:buFont typeface="Wingdings" pitchFamily="2" charset="2"/>
              <a:buChar char="Ø"/>
              <a:tabLst>
                <a:tab pos="446088" algn="l"/>
              </a:tabLst>
            </a:pPr>
            <a:r>
              <a:rPr lang="id-ID" sz="2800" dirty="0" smtClean="0"/>
              <a:t>Sedapat mungkin Random</a:t>
            </a:r>
          </a:p>
          <a:p>
            <a:pPr marL="352425" indent="0">
              <a:buFont typeface="Wingdings" pitchFamily="2" charset="2"/>
              <a:buChar char="Ø"/>
              <a:tabLst>
                <a:tab pos="446088" algn="l"/>
              </a:tabLst>
            </a:pPr>
            <a:r>
              <a:rPr lang="id-ID" sz="2800" dirty="0" smtClean="0"/>
              <a:t>Ditentukan sejak awal</a:t>
            </a:r>
          </a:p>
          <a:p>
            <a:pPr marL="352425" indent="-352425">
              <a:buNone/>
              <a:tabLst>
                <a:tab pos="446088" algn="l"/>
              </a:tabLst>
            </a:pPr>
            <a:endParaRPr lang="id-ID" sz="2800" dirty="0" smtClean="0"/>
          </a:p>
          <a:p>
            <a:pPr marL="352425" indent="-352425">
              <a:buNone/>
              <a:tabLst>
                <a:tab pos="446088" algn="l"/>
              </a:tabLst>
            </a:pPr>
            <a:r>
              <a:rPr lang="id-ID" sz="2800" b="1" dirty="0" smtClean="0"/>
              <a:t>G. Analisis</a:t>
            </a:r>
          </a:p>
          <a:p>
            <a:pPr marL="352425" indent="0">
              <a:buFont typeface="Wingdings" pitchFamily="2" charset="2"/>
              <a:buChar char="Ø"/>
              <a:tabLst>
                <a:tab pos="446088" algn="l"/>
              </a:tabLst>
            </a:pPr>
            <a:r>
              <a:rPr lang="id-ID" sz="2800" dirty="0" smtClean="0"/>
              <a:t>Setelah pengumpulan data</a:t>
            </a:r>
          </a:p>
          <a:p>
            <a:pPr marL="352425" indent="0">
              <a:buFont typeface="Wingdings" pitchFamily="2" charset="2"/>
              <a:buChar char="Ø"/>
              <a:tabLst>
                <a:tab pos="446088" algn="l"/>
              </a:tabLst>
            </a:pPr>
            <a:r>
              <a:rPr lang="id-ID" sz="2800" dirty="0" smtClean="0"/>
              <a:t>Deduktif</a:t>
            </a:r>
          </a:p>
          <a:p>
            <a:pPr marL="352425" indent="0">
              <a:buFont typeface="Wingdings" pitchFamily="2" charset="2"/>
              <a:buChar char="Ø"/>
              <a:tabLst>
                <a:tab pos="446088" algn="l"/>
              </a:tabLst>
            </a:pPr>
            <a:r>
              <a:rPr lang="id-ID" sz="2800" dirty="0" smtClean="0"/>
              <a:t>Menggunakan statistik untuk menguji hipotesis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8E27-CC14-4F84-A513-A5049019FB02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id-ID" b="1" dirty="0" smtClean="0"/>
              <a:t>H. Hubungan dengan Responden</a:t>
            </a:r>
          </a:p>
          <a:p>
            <a:pPr marL="539750" indent="-282575">
              <a:lnSpc>
                <a:spcPct val="150000"/>
              </a:lnSpc>
              <a:buFont typeface="Wingdings" pitchFamily="2" charset="2"/>
              <a:buChar char="Ø"/>
              <a:tabLst>
                <a:tab pos="633413" algn="l"/>
              </a:tabLst>
            </a:pPr>
            <a:r>
              <a:rPr lang="id-ID" sz="2800" dirty="0" smtClean="0"/>
              <a:t>Dibuat berjarak bahkan sering tanpa kontak agar 	obyektif</a:t>
            </a:r>
          </a:p>
          <a:p>
            <a:pPr marL="273050" indent="-15875">
              <a:lnSpc>
                <a:spcPct val="150000"/>
              </a:lnSpc>
              <a:buFont typeface="Wingdings" pitchFamily="2" charset="2"/>
              <a:buChar char="Ø"/>
            </a:pPr>
            <a:r>
              <a:rPr lang="id-ID" sz="2800" dirty="0" smtClean="0"/>
              <a:t>Kedudukan peneliti lebih tinggi drpd responden</a:t>
            </a:r>
          </a:p>
          <a:p>
            <a:pPr marL="633413" indent="-376238">
              <a:lnSpc>
                <a:spcPct val="150000"/>
              </a:lnSpc>
              <a:buFont typeface="Wingdings" pitchFamily="2" charset="2"/>
              <a:buChar char="Ø"/>
            </a:pPr>
            <a:r>
              <a:rPr lang="id-ID" sz="2800" dirty="0" smtClean="0"/>
              <a:t>Jangka pendek sampai hipotesis dapat dibuktikan</a:t>
            </a:r>
            <a:endParaRPr lang="id-ID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81E-F4A7-4A95-94DF-0A90DCFDF093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</a:rPr>
              <a:t>I. Usulan Desain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142984"/>
            <a:ext cx="8503920" cy="521497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id-ID" sz="2800" dirty="0" smtClean="0"/>
              <a:t>Luas dan rinci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id-ID" sz="2800" dirty="0" smtClean="0"/>
              <a:t>Literatur yg berhubungan dg masalah dan variabel</a:t>
            </a:r>
          </a:p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id-ID" sz="2800" dirty="0" smtClean="0"/>
              <a:t>Prosedur yang spesifik dan rinci langkah-langkahnya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id-ID" sz="2800" dirty="0" smtClean="0"/>
              <a:t>Masalah dirumuskan dengan spesifik dan jelas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id-ID" sz="2800" dirty="0" smtClean="0"/>
              <a:t>Hipotesis dirumuskan dengan jelas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id-ID" sz="2800" dirty="0" smtClean="0"/>
              <a:t>Ditulis secara rinci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B162-5DF8-4F12-8ABA-C046E52B742E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id-ID" b="1" dirty="0" smtClean="0"/>
              <a:t>J. Kapan Penelitian dianggap Selesai</a:t>
            </a:r>
          </a:p>
          <a:p>
            <a:pPr marL="446088" indent="0">
              <a:lnSpc>
                <a:spcPct val="150000"/>
              </a:lnSpc>
              <a:buNone/>
            </a:pPr>
            <a:r>
              <a:rPr lang="id-ID" sz="2800" dirty="0" smtClean="0"/>
              <a:t>Setelah semua kegiatan yang direncanakan dapat diselesaikan</a:t>
            </a:r>
          </a:p>
          <a:p>
            <a:pPr marL="446088" indent="0">
              <a:lnSpc>
                <a:spcPct val="150000"/>
              </a:lnSpc>
              <a:buNone/>
            </a:pPr>
            <a:endParaRPr lang="id-ID" sz="2800" dirty="0" smtClean="0"/>
          </a:p>
          <a:p>
            <a:pPr marL="446088" indent="-446088">
              <a:lnSpc>
                <a:spcPct val="150000"/>
              </a:lnSpc>
              <a:buAutoNum type="alphaUcPeriod" startAt="11"/>
            </a:pPr>
            <a:r>
              <a:rPr lang="id-ID" sz="2800" b="1" dirty="0" smtClean="0"/>
              <a:t>Kepercayaan thd Hasil Penelitian</a:t>
            </a:r>
          </a:p>
          <a:p>
            <a:pPr marL="514350" indent="-68263">
              <a:lnSpc>
                <a:spcPct val="150000"/>
              </a:lnSpc>
              <a:buNone/>
            </a:pPr>
            <a:r>
              <a:rPr lang="id-ID" sz="2800" dirty="0" smtClean="0"/>
              <a:t>Pengujian validitas dan reliabilitas instrumen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B11A-86E8-4FE4-BC55-3CA48F7E05A9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3 -b---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7143800" cy="5429288"/>
          </a:xfrm>
          <a:prstGeom prst="rect">
            <a:avLst/>
          </a:prstGeom>
          <a:noFill/>
        </p:spPr>
      </p:pic>
      <p:sp>
        <p:nvSpPr>
          <p:cNvPr id="5" name="Rounded Rectangle 4"/>
          <p:cNvSpPr/>
          <p:nvPr/>
        </p:nvSpPr>
        <p:spPr>
          <a:xfrm>
            <a:off x="428596" y="381000"/>
            <a:ext cx="7115204" cy="4762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PROSES PENELITIAN KUANTITATIF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12DD6-4C76-4AC0-867B-53C64EDAB905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>
                <a:solidFill>
                  <a:schemeClr val="tx1"/>
                </a:solidFill>
              </a:rPr>
              <a:t>Karakteristik Metode Kualitatif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14422"/>
            <a:ext cx="8503920" cy="5214974"/>
          </a:xfrm>
        </p:spPr>
        <p:txBody>
          <a:bodyPr/>
          <a:lstStyle/>
          <a:p>
            <a:pPr>
              <a:buNone/>
            </a:pPr>
            <a:r>
              <a:rPr lang="id-ID" b="1" dirty="0" smtClean="0"/>
              <a:t>A. Desain</a:t>
            </a:r>
            <a:r>
              <a:rPr lang="id-ID" dirty="0" smtClean="0"/>
              <a:t> </a:t>
            </a:r>
          </a:p>
          <a:p>
            <a:pPr marL="273050" indent="173038">
              <a:buFont typeface="Wingdings" pitchFamily="2" charset="2"/>
              <a:buChar char="Ø"/>
            </a:pPr>
            <a:r>
              <a:rPr lang="id-ID" dirty="0" smtClean="0"/>
              <a:t>Umum </a:t>
            </a:r>
          </a:p>
          <a:p>
            <a:pPr marL="273050" indent="173038">
              <a:buFont typeface="Wingdings" pitchFamily="2" charset="2"/>
              <a:buChar char="Ø"/>
            </a:pPr>
            <a:r>
              <a:rPr lang="id-ID" dirty="0" smtClean="0"/>
              <a:t>Fleksibel</a:t>
            </a:r>
          </a:p>
          <a:p>
            <a:pPr marL="273050" indent="173038">
              <a:buFont typeface="Wingdings" pitchFamily="2" charset="2"/>
              <a:buChar char="Ø"/>
            </a:pPr>
            <a:r>
              <a:rPr lang="id-ID" dirty="0" smtClean="0"/>
              <a:t>Berkembang dan muncul dalam proses</a:t>
            </a:r>
          </a:p>
          <a:p>
            <a:pPr marL="273050" indent="173038">
              <a:buNone/>
            </a:pPr>
            <a:endParaRPr lang="id-ID" dirty="0" smtClean="0"/>
          </a:p>
          <a:p>
            <a:pPr marL="273050" indent="-273050">
              <a:buNone/>
            </a:pPr>
            <a:r>
              <a:rPr lang="id-ID" b="1" dirty="0" smtClean="0"/>
              <a:t>B. Tujuan</a:t>
            </a:r>
          </a:p>
          <a:p>
            <a:pPr marL="273050" indent="79375">
              <a:buFont typeface="Wingdings" pitchFamily="2" charset="2"/>
              <a:buChar char="Ø"/>
            </a:pPr>
            <a:r>
              <a:rPr lang="id-ID" dirty="0" smtClean="0"/>
              <a:t>Menenukan pola hubungan yang bersifat interaktif</a:t>
            </a:r>
          </a:p>
          <a:p>
            <a:pPr marL="273050" indent="79375">
              <a:buFont typeface="Wingdings" pitchFamily="2" charset="2"/>
              <a:buChar char="Ø"/>
            </a:pPr>
            <a:r>
              <a:rPr lang="id-ID" dirty="0" smtClean="0"/>
              <a:t>Menemukan teori</a:t>
            </a:r>
          </a:p>
          <a:p>
            <a:pPr marL="273050" indent="79375">
              <a:buFont typeface="Wingdings" pitchFamily="2" charset="2"/>
              <a:buChar char="Ø"/>
            </a:pPr>
            <a:r>
              <a:rPr lang="id-ID" dirty="0" smtClean="0"/>
              <a:t>Menggambarkan realitas yg kompleks</a:t>
            </a:r>
          </a:p>
          <a:p>
            <a:pPr marL="273050" indent="79375">
              <a:buFont typeface="Wingdings" pitchFamily="2" charset="2"/>
              <a:buChar char="Ø"/>
            </a:pPr>
            <a:r>
              <a:rPr lang="id-ID" dirty="0" smtClean="0"/>
              <a:t>Memperoleh pemahaman makna</a:t>
            </a:r>
          </a:p>
          <a:p>
            <a:pPr marL="273050" indent="-273050"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144C-93BE-4F98-B0DF-024B2E448180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85728"/>
            <a:ext cx="8503920" cy="6072230"/>
          </a:xfrm>
        </p:spPr>
        <p:txBody>
          <a:bodyPr/>
          <a:lstStyle/>
          <a:p>
            <a:pPr marL="514350" indent="-514350">
              <a:buNone/>
            </a:pPr>
            <a:endParaRPr lang="id-ID" b="1" dirty="0" smtClean="0"/>
          </a:p>
          <a:p>
            <a:pPr marL="514350" indent="-514350">
              <a:buNone/>
            </a:pPr>
            <a:r>
              <a:rPr lang="id-ID" b="1" dirty="0" smtClean="0"/>
              <a:t>C. Teknik Pengumpulan Data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dirty="0" smtClean="0"/>
              <a:t>Participant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dirty="0" smtClean="0"/>
              <a:t>Observation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dirty="0" smtClean="0"/>
              <a:t>In depth Interview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dirty="0" smtClean="0"/>
              <a:t>Dokumentasi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dirty="0" smtClean="0"/>
              <a:t>Triangulasi</a:t>
            </a:r>
          </a:p>
          <a:p>
            <a:pPr marL="514350" indent="-514350">
              <a:buNone/>
            </a:pPr>
            <a:endParaRPr lang="id-ID" dirty="0" smtClean="0"/>
          </a:p>
          <a:p>
            <a:pPr marL="514350" indent="-514350">
              <a:buNone/>
            </a:pPr>
            <a:r>
              <a:rPr lang="id-ID" b="1" dirty="0" smtClean="0"/>
              <a:t>D. Instrumen Penelitian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dirty="0" smtClean="0"/>
              <a:t>Peneliti sbg instrumen (human instrument)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dirty="0" smtClean="0"/>
              <a:t>Buku, catatan, tape, recorder, camera, handycam, dll </a:t>
            </a:r>
          </a:p>
          <a:p>
            <a:pPr marL="514350" indent="-514350"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9E5A7-EEC9-4017-9699-DACC4231FDC4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357166"/>
            <a:ext cx="8503920" cy="5929354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id-ID" b="1" dirty="0" smtClean="0"/>
              <a:t>E. Data</a:t>
            </a:r>
          </a:p>
          <a:p>
            <a:pPr marL="890588" indent="-444500">
              <a:lnSpc>
                <a:spcPct val="150000"/>
              </a:lnSpc>
              <a:buFont typeface="Wingdings" pitchFamily="2" charset="2"/>
              <a:buChar char="Ø"/>
            </a:pPr>
            <a:r>
              <a:rPr lang="id-ID" dirty="0" smtClean="0"/>
              <a:t>Deskriptif kualitatif</a:t>
            </a:r>
          </a:p>
          <a:p>
            <a:pPr marL="890588" indent="-444500">
              <a:lnSpc>
                <a:spcPct val="150000"/>
              </a:lnSpc>
              <a:buFont typeface="Wingdings" pitchFamily="2" charset="2"/>
              <a:buChar char="Ø"/>
            </a:pPr>
            <a:r>
              <a:rPr lang="id-ID" dirty="0" smtClean="0"/>
              <a:t>Dokumen pribadi, catatan lapangan, ucapan dan tindakan responden, dokumen dll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id-ID" b="1" dirty="0" smtClean="0"/>
              <a:t>F.   Sampel/ Sumber Data</a:t>
            </a:r>
          </a:p>
          <a:p>
            <a:pPr marL="890588" indent="-444500">
              <a:lnSpc>
                <a:spcPct val="150000"/>
              </a:lnSpc>
              <a:buFont typeface="Wingdings" pitchFamily="2" charset="2"/>
              <a:buChar char="Ø"/>
            </a:pPr>
            <a:r>
              <a:rPr lang="id-ID" dirty="0" smtClean="0"/>
              <a:t>Kecil</a:t>
            </a:r>
          </a:p>
          <a:p>
            <a:pPr marL="890588" indent="-444500">
              <a:lnSpc>
                <a:spcPct val="150000"/>
              </a:lnSpc>
              <a:buFont typeface="Wingdings" pitchFamily="2" charset="2"/>
              <a:buChar char="Ø"/>
            </a:pPr>
            <a:r>
              <a:rPr lang="id-ID" dirty="0" smtClean="0"/>
              <a:t>Tidak representatif</a:t>
            </a:r>
          </a:p>
          <a:p>
            <a:pPr marL="890588" indent="-444500">
              <a:lnSpc>
                <a:spcPct val="150000"/>
              </a:lnSpc>
              <a:buFont typeface="Wingdings" pitchFamily="2" charset="2"/>
              <a:buChar char="Ø"/>
            </a:pPr>
            <a:r>
              <a:rPr lang="id-ID" dirty="0" smtClean="0"/>
              <a:t>Purposive, snowball (sengaja , sll bertambah)</a:t>
            </a:r>
          </a:p>
          <a:p>
            <a:pPr marL="890588" indent="-444500">
              <a:lnSpc>
                <a:spcPct val="150000"/>
              </a:lnSpc>
              <a:buFont typeface="Wingdings" pitchFamily="2" charset="2"/>
              <a:buChar char="Ø"/>
            </a:pPr>
            <a:r>
              <a:rPr lang="id-ID" dirty="0" smtClean="0"/>
              <a:t>Berkembang selama proses penelitian</a:t>
            </a:r>
          </a:p>
          <a:p>
            <a:pPr marL="446088" indent="0">
              <a:lnSpc>
                <a:spcPct val="150000"/>
              </a:lnSpc>
              <a:buNone/>
            </a:pPr>
            <a:endParaRPr lang="id-ID" dirty="0" smtClean="0"/>
          </a:p>
          <a:p>
            <a:pPr marL="890588" indent="-890588">
              <a:lnSpc>
                <a:spcPct val="150000"/>
              </a:lnSpc>
              <a:buAutoNum type="alphaUcPeriod" startAt="6"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4F5E-6BA8-4C1B-8D1B-33A35D05820C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428604"/>
            <a:ext cx="8503920" cy="5670444"/>
          </a:xfrm>
        </p:spPr>
        <p:txBody>
          <a:bodyPr/>
          <a:lstStyle/>
          <a:p>
            <a:pPr>
              <a:buNone/>
            </a:pPr>
            <a:r>
              <a:rPr lang="id-ID" b="1" dirty="0" smtClean="0"/>
              <a:t>G. Analisis</a:t>
            </a:r>
          </a:p>
          <a:p>
            <a:pPr marL="727075" indent="-280988">
              <a:buFont typeface="Wingdings" pitchFamily="2" charset="2"/>
              <a:buChar char="Ø"/>
            </a:pPr>
            <a:r>
              <a:rPr lang="id-ID" dirty="0" smtClean="0"/>
              <a:t>Terus menerus sejak awal sampai akhir</a:t>
            </a:r>
          </a:p>
          <a:p>
            <a:pPr marL="727075" indent="-280988">
              <a:buFont typeface="Wingdings" pitchFamily="2" charset="2"/>
              <a:buChar char="Ø"/>
            </a:pPr>
            <a:r>
              <a:rPr lang="id-ID" dirty="0" smtClean="0"/>
              <a:t>Induktif</a:t>
            </a:r>
          </a:p>
          <a:p>
            <a:pPr marL="727075" indent="-280988">
              <a:buFont typeface="Wingdings" pitchFamily="2" charset="2"/>
              <a:buChar char="Ø"/>
            </a:pPr>
            <a:r>
              <a:rPr lang="id-ID" dirty="0" smtClean="0"/>
              <a:t>Mencari pola, model, tema, teori</a:t>
            </a: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b="1" dirty="0" smtClean="0"/>
              <a:t>H. Hubungan dengan Responden</a:t>
            </a:r>
          </a:p>
          <a:p>
            <a:pPr marL="796925" indent="-257175">
              <a:buFont typeface="Wingdings" pitchFamily="2" charset="2"/>
              <a:buChar char="Ø"/>
            </a:pPr>
            <a:r>
              <a:rPr lang="id-ID" dirty="0" smtClean="0"/>
              <a:t>Empati, akrab, spy memperoleh pemahaman yg mendalam</a:t>
            </a:r>
          </a:p>
          <a:p>
            <a:pPr marL="796925" indent="-257175">
              <a:buFont typeface="Wingdings" pitchFamily="2" charset="2"/>
              <a:buChar char="Ø"/>
            </a:pPr>
            <a:r>
              <a:rPr lang="id-ID" dirty="0" smtClean="0"/>
              <a:t>Kedudukan sama bahkan sbg guru, konsultan</a:t>
            </a:r>
          </a:p>
          <a:p>
            <a:pPr marL="796925" indent="-257175">
              <a:buFont typeface="Wingdings" pitchFamily="2" charset="2"/>
              <a:buChar char="Ø"/>
            </a:pPr>
            <a:r>
              <a:rPr lang="id-ID" dirty="0" smtClean="0"/>
              <a:t>Jangka lama, sampai datanya jenuh, dpt ditemukan hipotesis atau teori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A639-D6A0-4EBB-BC16-E407E56F26DB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>
                <a:solidFill>
                  <a:schemeClr val="tx1"/>
                </a:solidFill>
              </a:rPr>
              <a:t>Cara Ilmiah</a:t>
            </a:r>
            <a:endParaRPr lang="id-ID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id-ID" sz="3200" dirty="0" smtClean="0"/>
              <a:t>Kegiatan penelitian itu didasarkan pada ciri-ciri keilmuan yaitu</a:t>
            </a:r>
          </a:p>
          <a:p>
            <a:pPr algn="ctr">
              <a:lnSpc>
                <a:spcPct val="150000"/>
              </a:lnSpc>
              <a:buNone/>
            </a:pPr>
            <a:r>
              <a:rPr lang="id-ID" sz="3200" dirty="0" smtClean="0"/>
              <a:t>Rasional</a:t>
            </a:r>
          </a:p>
          <a:p>
            <a:pPr algn="ctr">
              <a:lnSpc>
                <a:spcPct val="150000"/>
              </a:lnSpc>
              <a:buNone/>
            </a:pPr>
            <a:r>
              <a:rPr lang="id-ID" sz="3200" dirty="0" smtClean="0"/>
              <a:t>Empiris</a:t>
            </a:r>
          </a:p>
          <a:p>
            <a:pPr algn="ctr">
              <a:lnSpc>
                <a:spcPct val="150000"/>
              </a:lnSpc>
              <a:buNone/>
            </a:pPr>
            <a:r>
              <a:rPr lang="id-ID" sz="3200" dirty="0" smtClean="0"/>
              <a:t>Sistematis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22C6-593A-4B7F-884E-BBAF28709F82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</a:rPr>
              <a:t>I. Usulan Desain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28736"/>
            <a:ext cx="8503920" cy="4857784"/>
          </a:xfrm>
        </p:spPr>
        <p:txBody>
          <a:bodyPr>
            <a:normAutofit fontScale="85000" lnSpcReduction="20000"/>
          </a:bodyPr>
          <a:lstStyle/>
          <a:p>
            <a:pPr marL="257175" indent="-257175" algn="just">
              <a:buFont typeface="Wingdings" pitchFamily="2" charset="2"/>
              <a:buChar char="Ø"/>
            </a:pPr>
            <a:endParaRPr lang="id-ID" sz="3000" dirty="0" smtClean="0"/>
          </a:p>
          <a:p>
            <a:pPr marL="257175" indent="-257175" algn="just">
              <a:buFont typeface="Wingdings" pitchFamily="2" charset="2"/>
              <a:buChar char="Ø"/>
            </a:pPr>
            <a:r>
              <a:rPr lang="id-ID" sz="3000" dirty="0" smtClean="0"/>
              <a:t>Singkat, umum bersifat sementara</a:t>
            </a:r>
          </a:p>
          <a:p>
            <a:pPr marL="257175" indent="-257175" algn="just">
              <a:buFont typeface="Wingdings" pitchFamily="2" charset="2"/>
              <a:buChar char="Ø"/>
            </a:pPr>
            <a:r>
              <a:rPr lang="id-ID" sz="3000" dirty="0" smtClean="0"/>
              <a:t>Literatur yg digunakan bersifat sementara, tdk menjadi pegangan utama</a:t>
            </a:r>
          </a:p>
          <a:p>
            <a:pPr marL="257175" indent="-257175" algn="just">
              <a:buFont typeface="Wingdings" pitchFamily="2" charset="2"/>
              <a:buChar char="Ø"/>
            </a:pPr>
            <a:r>
              <a:rPr lang="id-ID" sz="3000" dirty="0" smtClean="0"/>
              <a:t>Prosedur bersifat umum, spt akan merencanakan tour/piknik</a:t>
            </a:r>
          </a:p>
          <a:p>
            <a:pPr marL="257175" indent="-257175" algn="just">
              <a:buFont typeface="Wingdings" pitchFamily="2" charset="2"/>
              <a:buChar char="Ø"/>
            </a:pPr>
            <a:r>
              <a:rPr lang="id-ID" sz="3000" dirty="0" smtClean="0"/>
              <a:t>Masalah bersifat sementara dan akan ditemukan stlh studi pendahuluan</a:t>
            </a:r>
          </a:p>
          <a:p>
            <a:pPr marL="257175" indent="-257175" algn="just">
              <a:buFont typeface="Wingdings" pitchFamily="2" charset="2"/>
              <a:buChar char="Ø"/>
            </a:pPr>
            <a:r>
              <a:rPr lang="id-ID" sz="3000" dirty="0" smtClean="0"/>
              <a:t>Tdk dirumuskan hipotesis, krn justru akan menemukan hipotesis</a:t>
            </a:r>
          </a:p>
          <a:p>
            <a:pPr marL="257175" indent="-257175" algn="just">
              <a:buFont typeface="Wingdings" pitchFamily="2" charset="2"/>
              <a:buChar char="Ø"/>
            </a:pPr>
            <a:r>
              <a:rPr lang="id-ID" sz="3000" dirty="0" smtClean="0"/>
              <a:t>Fokus penelitian ditetapkan stlh diperoleh data awal dari lapanagan</a:t>
            </a:r>
          </a:p>
          <a:p>
            <a:pPr>
              <a:buNone/>
            </a:pPr>
            <a:r>
              <a:rPr lang="id-ID" dirty="0" smtClean="0"/>
              <a:t>  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B866-C64A-4E3F-B8F8-89FC96E18B6D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85860"/>
            <a:ext cx="8503920" cy="4813188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None/>
            </a:pPr>
            <a:r>
              <a:rPr lang="id-ID" b="1" dirty="0" smtClean="0"/>
              <a:t>J. Kapan Penelitian dianggap Selesai</a:t>
            </a:r>
          </a:p>
          <a:p>
            <a:pPr marL="514350" indent="-161925">
              <a:lnSpc>
                <a:spcPct val="150000"/>
              </a:lnSpc>
              <a:buNone/>
            </a:pPr>
            <a:r>
              <a:rPr lang="id-ID" dirty="0" smtClean="0"/>
              <a:t>Setelah tidak ada data yang dianggap baru/jenuh</a:t>
            </a:r>
          </a:p>
          <a:p>
            <a:pPr marL="514350" indent="-514350">
              <a:lnSpc>
                <a:spcPct val="150000"/>
              </a:lnSpc>
              <a:buNone/>
            </a:pPr>
            <a:endParaRPr lang="id-ID" b="1" dirty="0" smtClean="0"/>
          </a:p>
          <a:p>
            <a:pPr marL="514350" indent="-514350">
              <a:lnSpc>
                <a:spcPct val="150000"/>
              </a:lnSpc>
              <a:buNone/>
            </a:pPr>
            <a:r>
              <a:rPr lang="id-ID" b="1" dirty="0" smtClean="0"/>
              <a:t>K. Kepercayaan terhadap Hasil Penelitian</a:t>
            </a:r>
          </a:p>
          <a:p>
            <a:pPr marL="514350" indent="-68263">
              <a:lnSpc>
                <a:spcPct val="150000"/>
              </a:lnSpc>
              <a:buNone/>
            </a:pPr>
            <a:r>
              <a:rPr lang="id-ID" sz="2800" dirty="0" smtClean="0"/>
              <a:t>Pengujian kredibilitas, depenabilitas, proses dan hasil penelitian </a:t>
            </a:r>
            <a:endParaRPr lang="id-ID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73415-EF47-47B0-8178-45AAF5309C87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DEFINISI PENELITIAN PENDIDIKAN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01752" y="1527048"/>
            <a:ext cx="8503920" cy="490234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pendidikan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kegiatan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diarahkan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kepada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pengembangan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pengetahuan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ilmiah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tentang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kejadian-kejadian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menarik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perhatian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pendidik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		</a:t>
            </a:r>
            <a:endParaRPr lang="id-ID" dirty="0" smtClean="0"/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TUJUAN</a:t>
            </a:r>
            <a:endParaRPr lang="id-ID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menemukan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prinsip-prinsip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umum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penafsiran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tingkah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laku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yang 	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dipakai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menerangkan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	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meramalkan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mengendalikan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kejadian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	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kejadian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lingkungan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pendidikan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DC5F-645E-4E7C-836E-27107598BCEB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>
                <a:solidFill>
                  <a:schemeClr val="tx1"/>
                </a:solidFill>
              </a:rPr>
              <a:t>RASIONAL</a:t>
            </a:r>
            <a:endParaRPr lang="id-ID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d-ID" sz="3200" dirty="0" smtClean="0"/>
              <a:t>Kegiatan penelitian itu dilakukan dengan cara-cara yang masuk akal, sehingga terjangkau oleh penalaran manusia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F5C9-3565-40AD-A9A6-93F50A58E341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</a:rPr>
              <a:t>EMPIRIS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sz="3200" dirty="0" smtClean="0"/>
              <a:t>Cara-cara yang dilakukan itu dapat diamati oleh indera manusia, sehingga orang lain dapat mengamati dan mengetahui cara-cara yang digunakan</a:t>
            </a:r>
            <a:endParaRPr lang="id-ID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61C1-E7BD-4585-B1F8-7B0B67DDED8D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</a:rPr>
              <a:t>SISTEMATIS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sz="3200" dirty="0" smtClean="0"/>
              <a:t>Proses yang digunakan dalam penelitian itu menggunakan langkah-langkah tertentu yang bersifat logis.</a:t>
            </a:r>
            <a:endParaRPr lang="id-ID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51A3-0CE9-4C88-B34D-B670F0C40F3E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</a:rPr>
              <a:t>Kriteria Data Empiris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id-ID" sz="3200" dirty="0" smtClean="0"/>
              <a:t>Valid</a:t>
            </a:r>
          </a:p>
          <a:p>
            <a:pPr algn="ctr">
              <a:buNone/>
            </a:pPr>
            <a:r>
              <a:rPr lang="id-ID" sz="3200" dirty="0" smtClean="0"/>
              <a:t>Reliabel</a:t>
            </a:r>
          </a:p>
          <a:p>
            <a:pPr algn="ctr">
              <a:buNone/>
            </a:pPr>
            <a:r>
              <a:rPr lang="id-ID" sz="3200" dirty="0" smtClean="0"/>
              <a:t>Obyektif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34D1-2F0C-4BF8-959D-BD6F702C02DB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id-ID" dirty="0" smtClean="0">
                <a:solidFill>
                  <a:schemeClr val="tx1"/>
                </a:solidFill>
              </a:rPr>
              <a:t>Tujuan Penelitian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id-ID" sz="3000" b="1" dirty="0" smtClean="0"/>
              <a:t>Penemuan </a:t>
            </a:r>
            <a:r>
              <a:rPr lang="id-ID" sz="3000" b="1" dirty="0" smtClean="0">
                <a:sym typeface="Wingdings" pitchFamily="2" charset="2"/>
              </a:rPr>
              <a:t> </a:t>
            </a:r>
          </a:p>
          <a:p>
            <a:pPr marL="0" indent="0" algn="ctr">
              <a:buNone/>
            </a:pPr>
            <a:r>
              <a:rPr lang="id-ID" sz="3000" b="1" dirty="0" smtClean="0">
                <a:sym typeface="Wingdings" pitchFamily="2" charset="2"/>
              </a:rPr>
              <a:t>data, tindakan dan produk yang diperoleh dari penelitian itu adalah betul-betul baru yang sebelumnya belum pernah ada.</a:t>
            </a:r>
            <a:endParaRPr lang="id-ID" sz="3000" b="1" dirty="0" smtClean="0"/>
          </a:p>
          <a:p>
            <a:pPr algn="just">
              <a:buNone/>
            </a:pPr>
            <a:endParaRPr lang="id-ID" sz="2800" dirty="0" smtClean="0"/>
          </a:p>
          <a:p>
            <a:pPr algn="just">
              <a:buNone/>
            </a:pPr>
            <a:r>
              <a:rPr lang="id-ID" sz="2800" dirty="0" smtClean="0"/>
              <a:t>Pembuktian </a:t>
            </a:r>
            <a:r>
              <a:rPr lang="id-ID" sz="2800" dirty="0" smtClean="0">
                <a:sym typeface="Wingdings" pitchFamily="2" charset="2"/>
              </a:rPr>
              <a:t> data yang diperoleh itu digunakan untuk membuktikan adanya keragua-raguan terhadap informasi atau pengetahuan tertentu.</a:t>
            </a:r>
            <a:endParaRPr lang="id-ID" sz="2800" dirty="0" smtClean="0"/>
          </a:p>
          <a:p>
            <a:pPr algn="just">
              <a:buNone/>
            </a:pPr>
            <a:r>
              <a:rPr lang="id-ID" sz="2800" dirty="0" smtClean="0"/>
              <a:t>Pengembangan</a:t>
            </a:r>
            <a:r>
              <a:rPr lang="id-ID" sz="2800" dirty="0" smtClean="0">
                <a:sym typeface="Wingdings" pitchFamily="2" charset="2"/>
              </a:rPr>
              <a:t> memperdalam dan memperluas pengetahuan tindakan dan produk yang telah ada</a:t>
            </a:r>
            <a:endParaRPr lang="id-ID" sz="2800" dirty="0" smtClean="0"/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75D4-AED4-4345-BFF6-151FBD84B6DC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id-ID" dirty="0" smtClean="0">
                <a:solidFill>
                  <a:schemeClr val="tx1"/>
                </a:solidFill>
              </a:rPr>
              <a:t>Tujuan Penelitian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id-ID" sz="3000" b="1" dirty="0" smtClean="0"/>
              <a:t> </a:t>
            </a:r>
            <a:r>
              <a:rPr lang="id-ID" sz="2800" b="1" dirty="0" smtClean="0"/>
              <a:t>Pembuktian </a:t>
            </a:r>
            <a:r>
              <a:rPr lang="id-ID" sz="2800" b="1" dirty="0" smtClean="0">
                <a:sym typeface="Wingdings" pitchFamily="2" charset="2"/>
              </a:rPr>
              <a:t> </a:t>
            </a:r>
          </a:p>
          <a:p>
            <a:pPr algn="ctr">
              <a:buNone/>
            </a:pPr>
            <a:r>
              <a:rPr lang="id-ID" sz="2800" b="1" dirty="0" smtClean="0">
                <a:sym typeface="Wingdings" pitchFamily="2" charset="2"/>
              </a:rPr>
              <a:t>data yang diperoleh itu digunakan untuk membuktikan adanya keragua-raguan terhadap informasi atau pengetahuan tertentu.</a:t>
            </a:r>
            <a:endParaRPr lang="id-ID" sz="2800" b="1" dirty="0" smtClean="0"/>
          </a:p>
          <a:p>
            <a:pPr marL="0" indent="0" algn="ctr">
              <a:buNone/>
            </a:pPr>
            <a:endParaRPr lang="id-ID" sz="2800" b="1" dirty="0" smtClean="0"/>
          </a:p>
          <a:p>
            <a:pPr marL="0" indent="0" algn="ctr">
              <a:buNone/>
            </a:pPr>
            <a:r>
              <a:rPr lang="id-ID" sz="2800" b="1" dirty="0" smtClean="0"/>
              <a:t>Pengembangan</a:t>
            </a:r>
            <a:r>
              <a:rPr lang="id-ID" sz="2800" b="1" dirty="0" smtClean="0">
                <a:sym typeface="Wingdings" pitchFamily="2" charset="2"/>
              </a:rPr>
              <a:t> </a:t>
            </a:r>
          </a:p>
          <a:p>
            <a:pPr marL="0" indent="0" algn="ctr">
              <a:buNone/>
            </a:pPr>
            <a:r>
              <a:rPr lang="id-ID" sz="2800" b="1" dirty="0" smtClean="0">
                <a:sym typeface="Wingdings" pitchFamily="2" charset="2"/>
              </a:rPr>
              <a:t>memperdalam dan memperluas pengetahuan tindakan dan produk yang telah ada</a:t>
            </a:r>
            <a:endParaRPr lang="id-ID" sz="2800" b="1" dirty="0" smtClean="0"/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E382-A2B8-4D04-A2DA-071B0858CCC1}" type="datetime1">
              <a:rPr lang="id-ID" smtClean="0"/>
              <a:pPr/>
              <a:t>28/04/2014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maria</a:t>
            </a:r>
            <a:endParaRPr lang="id-ID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454</TotalTime>
  <Words>847</Words>
  <Application>Microsoft Office PowerPoint</Application>
  <PresentationFormat>On-screen Show (4:3)</PresentationFormat>
  <Paragraphs>283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Civic</vt:lpstr>
      <vt:lpstr>METODE PENELITIAN PENDIDIKAN</vt:lpstr>
      <vt:lpstr>Metode Penelitian</vt:lpstr>
      <vt:lpstr>Cara Ilmiah</vt:lpstr>
      <vt:lpstr>RASIONAL</vt:lpstr>
      <vt:lpstr>EMPIRIS</vt:lpstr>
      <vt:lpstr>SISTEMATIS</vt:lpstr>
      <vt:lpstr>Kriteria Data Empiris</vt:lpstr>
      <vt:lpstr>Tujuan Penelitian</vt:lpstr>
      <vt:lpstr>Tujuan Penelitian</vt:lpstr>
      <vt:lpstr>Macam Data Penelitian</vt:lpstr>
      <vt:lpstr>Data Kualitatif</vt:lpstr>
      <vt:lpstr>Data Diskrit</vt:lpstr>
      <vt:lpstr>Data kontinum</vt:lpstr>
      <vt:lpstr>Macam Metode Penelitian</vt:lpstr>
      <vt:lpstr>Slide 15</vt:lpstr>
      <vt:lpstr>Perbedaan antara 3 Metode</vt:lpstr>
      <vt:lpstr>Slide 17</vt:lpstr>
      <vt:lpstr>Slide 18</vt:lpstr>
      <vt:lpstr>Karakteristik Metode Kuantitatif</vt:lpstr>
      <vt:lpstr>Slide 20</vt:lpstr>
      <vt:lpstr>Slide 21</vt:lpstr>
      <vt:lpstr>Slide 22</vt:lpstr>
      <vt:lpstr>I. Usulan Desain</vt:lpstr>
      <vt:lpstr>Slide 24</vt:lpstr>
      <vt:lpstr>Slide 25</vt:lpstr>
      <vt:lpstr>Karakteristik Metode Kualitatif</vt:lpstr>
      <vt:lpstr>Slide 27</vt:lpstr>
      <vt:lpstr>Slide 28</vt:lpstr>
      <vt:lpstr>Slide 29</vt:lpstr>
      <vt:lpstr>I. Usulan Desain</vt:lpstr>
      <vt:lpstr>Slide 31</vt:lpstr>
      <vt:lpstr>DEFINISI PENELITIAN PENDIDIKAN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7</dc:creator>
  <cp:lastModifiedBy>Windows 7</cp:lastModifiedBy>
  <cp:revision>52</cp:revision>
  <dcterms:created xsi:type="dcterms:W3CDTF">2014-02-25T02:15:02Z</dcterms:created>
  <dcterms:modified xsi:type="dcterms:W3CDTF">2014-04-27T23:56:24Z</dcterms:modified>
</cp:coreProperties>
</file>