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209" r:id="rId1"/>
  </p:sldMasterIdLst>
  <p:notesMasterIdLst>
    <p:notesMasterId r:id="rId41"/>
  </p:notesMasterIdLst>
  <p:handoutMasterIdLst>
    <p:handoutMasterId r:id="rId42"/>
  </p:handoutMasterIdLst>
  <p:sldIdLst>
    <p:sldId id="358" r:id="rId2"/>
    <p:sldId id="329" r:id="rId3"/>
    <p:sldId id="360" r:id="rId4"/>
    <p:sldId id="257" r:id="rId5"/>
    <p:sldId id="258" r:id="rId6"/>
    <p:sldId id="325" r:id="rId7"/>
    <p:sldId id="259" r:id="rId8"/>
    <p:sldId id="300" r:id="rId9"/>
    <p:sldId id="301" r:id="rId10"/>
    <p:sldId id="261" r:id="rId11"/>
    <p:sldId id="263" r:id="rId12"/>
    <p:sldId id="267" r:id="rId13"/>
    <p:sldId id="366" r:id="rId14"/>
    <p:sldId id="268" r:id="rId15"/>
    <p:sldId id="361" r:id="rId16"/>
    <p:sldId id="364" r:id="rId17"/>
    <p:sldId id="368" r:id="rId18"/>
    <p:sldId id="336" r:id="rId19"/>
    <p:sldId id="292" r:id="rId20"/>
    <p:sldId id="303" r:id="rId21"/>
    <p:sldId id="332" r:id="rId22"/>
    <p:sldId id="337" r:id="rId23"/>
    <p:sldId id="338" r:id="rId24"/>
    <p:sldId id="305" r:id="rId25"/>
    <p:sldId id="306" r:id="rId26"/>
    <p:sldId id="370" r:id="rId27"/>
    <p:sldId id="371" r:id="rId28"/>
    <p:sldId id="346" r:id="rId29"/>
    <p:sldId id="362" r:id="rId30"/>
    <p:sldId id="363" r:id="rId31"/>
    <p:sldId id="365" r:id="rId32"/>
    <p:sldId id="367" r:id="rId33"/>
    <p:sldId id="369" r:id="rId34"/>
    <p:sldId id="372" r:id="rId35"/>
    <p:sldId id="373" r:id="rId36"/>
    <p:sldId id="374" r:id="rId37"/>
    <p:sldId id="376" r:id="rId38"/>
    <p:sldId id="375" r:id="rId39"/>
    <p:sldId id="359" r:id="rId4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FFFF00"/>
    <a:srgbClr val="000000"/>
    <a:srgbClr val="006600"/>
    <a:srgbClr val="CC0066"/>
    <a:srgbClr val="FFE701"/>
    <a:srgbClr val="F491C8"/>
    <a:srgbClr val="D89740"/>
    <a:srgbClr val="CCCC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601" autoAdjust="0"/>
    <p:restoredTop sz="99605" autoAdjust="0"/>
  </p:normalViewPr>
  <p:slideViewPr>
    <p:cSldViewPr>
      <p:cViewPr>
        <p:scale>
          <a:sx n="40" d="100"/>
          <a:sy n="40" d="100"/>
        </p:scale>
        <p:origin x="-1272" y="-11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diagrams/_rels/data1.xml.rels><?xml version="1.0" encoding="UTF-8" standalone="yes"?>
<Relationships xmlns="http://schemas.openxmlformats.org/package/2006/relationships"><Relationship Id="rId1" Type="http://schemas.openxmlformats.org/officeDocument/2006/relationships/image" Target="../media/image6.jpeg"/></Relationships>
</file>

<file path=ppt/diagrams/_rels/data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image" Target="../media/image20.jpeg"/></Relationships>
</file>

<file path=ppt/diagrams/_rels/drawing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image" Target="../media/image22.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5B5DC2C-1D2E-42A1-A8D1-E2ADDC07608D}" type="doc">
      <dgm:prSet loTypeId="urn:microsoft.com/office/officeart/2005/8/layout/target3" loCatId="relationship" qsTypeId="urn:microsoft.com/office/officeart/2005/8/quickstyle/simple1" qsCatId="simple" csTypeId="urn:microsoft.com/office/officeart/2005/8/colors/accent1_2" csCatId="accent1" phldr="1"/>
      <dgm:spPr/>
      <dgm:t>
        <a:bodyPr/>
        <a:lstStyle/>
        <a:p>
          <a:endParaRPr lang="en-US"/>
        </a:p>
      </dgm:t>
    </dgm:pt>
    <dgm:pt modelId="{DCE41BDD-3328-4364-812E-D8CFF54742DC}">
      <dgm:prSet/>
      <dgm:spPr>
        <a:gradFill rotWithShape="0">
          <a:gsLst>
            <a:gs pos="0">
              <a:srgbClr val="03D4A8"/>
            </a:gs>
            <a:gs pos="25000">
              <a:srgbClr val="21D6E0"/>
            </a:gs>
            <a:gs pos="75000">
              <a:srgbClr val="0087E6"/>
            </a:gs>
            <a:gs pos="100000">
              <a:srgbClr val="005CBF"/>
            </a:gs>
          </a:gsLst>
          <a:lin ang="5400000" scaled="0"/>
        </a:gradFill>
        <a:effectLst>
          <a:innerShdw blurRad="63500" dist="50800" dir="16200000">
            <a:prstClr val="black">
              <a:alpha val="50000"/>
            </a:prstClr>
          </a:innerShdw>
        </a:effectLst>
      </dgm:spPr>
      <dgm:t>
        <a:bodyPr/>
        <a:lstStyle/>
        <a:p>
          <a:pPr rtl="0"/>
          <a:r>
            <a:rPr lang="en-US" b="1" smtClean="0"/>
            <a:t>W </a:t>
          </a:r>
          <a:r>
            <a:rPr lang="id-ID" b="1" smtClean="0"/>
            <a:t>=</a:t>
          </a:r>
          <a:r>
            <a:rPr lang="en-US" b="1" smtClean="0"/>
            <a:t> I² </a:t>
          </a:r>
          <a:r>
            <a:rPr lang="en-US" b="1" dirty="0" smtClean="0"/>
            <a:t>R t</a:t>
          </a:r>
          <a:endParaRPr lang="en-US" b="1" dirty="0"/>
        </a:p>
      </dgm:t>
    </dgm:pt>
    <dgm:pt modelId="{49C7F933-E7D1-4413-BC7D-1FA5A37834CD}" type="parTrans" cxnId="{60963FF7-90A2-41D6-AB21-4284CB070225}">
      <dgm:prSet/>
      <dgm:spPr/>
      <dgm:t>
        <a:bodyPr/>
        <a:lstStyle/>
        <a:p>
          <a:endParaRPr lang="en-US"/>
        </a:p>
      </dgm:t>
    </dgm:pt>
    <dgm:pt modelId="{869B8011-71B3-4775-956F-5C17EAC51583}" type="sibTrans" cxnId="{60963FF7-90A2-41D6-AB21-4284CB070225}">
      <dgm:prSet/>
      <dgm:spPr/>
      <dgm:t>
        <a:bodyPr/>
        <a:lstStyle/>
        <a:p>
          <a:endParaRPr lang="en-US"/>
        </a:p>
      </dgm:t>
    </dgm:pt>
    <dgm:pt modelId="{F9F37530-9005-4459-B0FE-F744F700A95A}" type="pres">
      <dgm:prSet presAssocID="{95B5DC2C-1D2E-42A1-A8D1-E2ADDC07608D}" presName="Name0" presStyleCnt="0">
        <dgm:presLayoutVars>
          <dgm:chMax val="7"/>
          <dgm:dir/>
          <dgm:animLvl val="lvl"/>
          <dgm:resizeHandles val="exact"/>
        </dgm:presLayoutVars>
      </dgm:prSet>
      <dgm:spPr/>
      <dgm:t>
        <a:bodyPr/>
        <a:lstStyle/>
        <a:p>
          <a:endParaRPr lang="en-US"/>
        </a:p>
      </dgm:t>
    </dgm:pt>
    <dgm:pt modelId="{41278CAD-070C-44A8-9816-0B0BBF324884}" type="pres">
      <dgm:prSet presAssocID="{DCE41BDD-3328-4364-812E-D8CFF54742DC}" presName="circle1" presStyleLbl="node1" presStyleIdx="0" presStyleCnt="1" custLinFactNeighborX="-15790"/>
      <dgm:spPr/>
    </dgm:pt>
    <dgm:pt modelId="{5167320A-0459-4FD9-943E-5F9363D9678B}" type="pres">
      <dgm:prSet presAssocID="{DCE41BDD-3328-4364-812E-D8CFF54742DC}" presName="space" presStyleCnt="0"/>
      <dgm:spPr/>
    </dgm:pt>
    <dgm:pt modelId="{9B531F9D-DC10-423F-9246-CB7B4E597A59}" type="pres">
      <dgm:prSet presAssocID="{DCE41BDD-3328-4364-812E-D8CFF54742DC}" presName="rect1" presStyleLbl="alignAcc1" presStyleIdx="0" presStyleCnt="1" custLinFactNeighborX="-5376" custLinFactNeighborY="-52632"/>
      <dgm:spPr/>
      <dgm:t>
        <a:bodyPr/>
        <a:lstStyle/>
        <a:p>
          <a:endParaRPr lang="en-US"/>
        </a:p>
      </dgm:t>
    </dgm:pt>
    <dgm:pt modelId="{BFCDD4AB-09BC-45D1-BDB2-9AD7592BA3E1}" type="pres">
      <dgm:prSet presAssocID="{DCE41BDD-3328-4364-812E-D8CFF54742DC}" presName="rect1ParTxNoCh" presStyleLbl="alignAcc1" presStyleIdx="0" presStyleCnt="1">
        <dgm:presLayoutVars>
          <dgm:chMax val="1"/>
          <dgm:bulletEnabled val="1"/>
        </dgm:presLayoutVars>
      </dgm:prSet>
      <dgm:spPr/>
      <dgm:t>
        <a:bodyPr/>
        <a:lstStyle/>
        <a:p>
          <a:endParaRPr lang="en-US"/>
        </a:p>
      </dgm:t>
    </dgm:pt>
  </dgm:ptLst>
  <dgm:cxnLst>
    <dgm:cxn modelId="{948AA5FE-DFF3-471C-816C-5E31C3F5C14F}" type="presOf" srcId="{DCE41BDD-3328-4364-812E-D8CFF54742DC}" destId="{BFCDD4AB-09BC-45D1-BDB2-9AD7592BA3E1}" srcOrd="1" destOrd="0" presId="urn:microsoft.com/office/officeart/2005/8/layout/target3"/>
    <dgm:cxn modelId="{1C18F93A-4D4E-437A-86C3-E566C211EBC0}" type="presOf" srcId="{95B5DC2C-1D2E-42A1-A8D1-E2ADDC07608D}" destId="{F9F37530-9005-4459-B0FE-F744F700A95A}" srcOrd="0" destOrd="0" presId="urn:microsoft.com/office/officeart/2005/8/layout/target3"/>
    <dgm:cxn modelId="{4CB4346D-0C11-45B1-ADA1-F9EBA72E402E}" type="presOf" srcId="{DCE41BDD-3328-4364-812E-D8CFF54742DC}" destId="{9B531F9D-DC10-423F-9246-CB7B4E597A59}" srcOrd="0" destOrd="0" presId="urn:microsoft.com/office/officeart/2005/8/layout/target3"/>
    <dgm:cxn modelId="{60963FF7-90A2-41D6-AB21-4284CB070225}" srcId="{95B5DC2C-1D2E-42A1-A8D1-E2ADDC07608D}" destId="{DCE41BDD-3328-4364-812E-D8CFF54742DC}" srcOrd="0" destOrd="0" parTransId="{49C7F933-E7D1-4413-BC7D-1FA5A37834CD}" sibTransId="{869B8011-71B3-4775-956F-5C17EAC51583}"/>
    <dgm:cxn modelId="{FDC3DEEC-9DB9-4E28-9393-00C0E42C3C75}" type="presParOf" srcId="{F9F37530-9005-4459-B0FE-F744F700A95A}" destId="{41278CAD-070C-44A8-9816-0B0BBF324884}" srcOrd="0" destOrd="0" presId="urn:microsoft.com/office/officeart/2005/8/layout/target3"/>
    <dgm:cxn modelId="{B92A0F25-A495-4028-B358-2E9AB4179942}" type="presParOf" srcId="{F9F37530-9005-4459-B0FE-F744F700A95A}" destId="{5167320A-0459-4FD9-943E-5F9363D9678B}" srcOrd="1" destOrd="0" presId="urn:microsoft.com/office/officeart/2005/8/layout/target3"/>
    <dgm:cxn modelId="{1B96EF90-E4BA-459E-9E9F-C6AA8D843234}" type="presParOf" srcId="{F9F37530-9005-4459-B0FE-F744F700A95A}" destId="{9B531F9D-DC10-423F-9246-CB7B4E597A59}" srcOrd="2" destOrd="0" presId="urn:microsoft.com/office/officeart/2005/8/layout/target3"/>
    <dgm:cxn modelId="{68E224EC-3432-4D63-A5BE-E6A18A74E77A}" type="presParOf" srcId="{F9F37530-9005-4459-B0FE-F744F700A95A}" destId="{BFCDD4AB-09BC-45D1-BDB2-9AD7592BA3E1}" srcOrd="3" destOrd="0" presId="urn:microsoft.com/office/officeart/2005/8/layout/target3"/>
  </dgm:cxnLst>
  <dgm:bg>
    <a:blipFill>
      <a:blip xmlns:r="http://schemas.openxmlformats.org/officeDocument/2006/relationships" r:embed="rId1"/>
      <a:tile tx="0" ty="0" sx="100000" sy="100000" flip="none" algn="tl"/>
    </a:blipFill>
  </dgm:bg>
  <dgm:whole/>
  <dgm:extLst>
    <a:ext uri="http://schemas.microsoft.com/office/drawing/2008/diagram">
      <dsp:dataModelExt xmlns:dsp="http://schemas.microsoft.com/office/drawing/2008/diagram" xmlns="" relId="rId10"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5B5DC2C-1D2E-42A1-A8D1-E2ADDC07608D}" type="doc">
      <dgm:prSet loTypeId="urn:microsoft.com/office/officeart/2005/8/layout/target3" loCatId="relationship" qsTypeId="urn:microsoft.com/office/officeart/2005/8/quickstyle/simple1" qsCatId="simple" csTypeId="urn:microsoft.com/office/officeart/2005/8/colors/accent1_2" csCatId="accent1" phldr="1"/>
      <dgm:spPr/>
      <dgm:t>
        <a:bodyPr/>
        <a:lstStyle/>
        <a:p>
          <a:endParaRPr lang="en-US"/>
        </a:p>
      </dgm:t>
    </dgm:pt>
    <dgm:pt modelId="{DCE41BDD-3328-4364-812E-D8CFF54742DC}">
      <dgm:prSet custT="1"/>
      <dgm:spPr>
        <a:blipFill rotWithShape="0">
          <a:blip xmlns:r="http://schemas.openxmlformats.org/officeDocument/2006/relationships" r:embed="rId1"/>
          <a:tile tx="0" ty="0" sx="100000" sy="100000" flip="none" algn="tl"/>
        </a:blipFill>
        <a:effectLst>
          <a:innerShdw blurRad="63500" dist="50800" dir="18900000">
            <a:prstClr val="black">
              <a:alpha val="50000"/>
            </a:prstClr>
          </a:innerShdw>
        </a:effectLst>
      </dgm:spPr>
      <dgm:t>
        <a:bodyPr/>
        <a:lstStyle/>
        <a:p>
          <a:pPr rtl="0"/>
          <a:r>
            <a:rPr lang="en-US" sz="2000" b="1" dirty="0" smtClean="0">
              <a:solidFill>
                <a:schemeClr val="tx1"/>
              </a:solidFill>
            </a:rPr>
            <a:t>                            V² t</a:t>
          </a:r>
        </a:p>
        <a:p>
          <a:pPr rtl="0"/>
          <a:r>
            <a:rPr lang="en-US" sz="2000" b="1" dirty="0" smtClean="0">
              <a:solidFill>
                <a:schemeClr val="tx1"/>
              </a:solidFill>
            </a:rPr>
            <a:t>W     = </a:t>
          </a:r>
        </a:p>
        <a:p>
          <a:pPr rtl="0"/>
          <a:r>
            <a:rPr lang="en-US" sz="2000" b="1" dirty="0" smtClean="0">
              <a:solidFill>
                <a:schemeClr val="tx1"/>
              </a:solidFill>
            </a:rPr>
            <a:t>                             R</a:t>
          </a:r>
          <a:endParaRPr lang="en-US" sz="2000" b="1" dirty="0">
            <a:solidFill>
              <a:schemeClr val="tx1"/>
            </a:solidFill>
          </a:endParaRPr>
        </a:p>
      </dgm:t>
    </dgm:pt>
    <dgm:pt modelId="{49C7F933-E7D1-4413-BC7D-1FA5A37834CD}" type="parTrans" cxnId="{60963FF7-90A2-41D6-AB21-4284CB070225}">
      <dgm:prSet/>
      <dgm:spPr/>
      <dgm:t>
        <a:bodyPr/>
        <a:lstStyle/>
        <a:p>
          <a:endParaRPr lang="en-US" sz="1400"/>
        </a:p>
      </dgm:t>
    </dgm:pt>
    <dgm:pt modelId="{869B8011-71B3-4775-956F-5C17EAC51583}" type="sibTrans" cxnId="{60963FF7-90A2-41D6-AB21-4284CB070225}">
      <dgm:prSet/>
      <dgm:spPr/>
      <dgm:t>
        <a:bodyPr/>
        <a:lstStyle/>
        <a:p>
          <a:endParaRPr lang="en-US" sz="1400"/>
        </a:p>
      </dgm:t>
    </dgm:pt>
    <dgm:pt modelId="{F9F37530-9005-4459-B0FE-F744F700A95A}" type="pres">
      <dgm:prSet presAssocID="{95B5DC2C-1D2E-42A1-A8D1-E2ADDC07608D}" presName="Name0" presStyleCnt="0">
        <dgm:presLayoutVars>
          <dgm:chMax val="7"/>
          <dgm:dir/>
          <dgm:animLvl val="lvl"/>
          <dgm:resizeHandles val="exact"/>
        </dgm:presLayoutVars>
      </dgm:prSet>
      <dgm:spPr/>
      <dgm:t>
        <a:bodyPr/>
        <a:lstStyle/>
        <a:p>
          <a:endParaRPr lang="en-US"/>
        </a:p>
      </dgm:t>
    </dgm:pt>
    <dgm:pt modelId="{41278CAD-070C-44A8-9816-0B0BBF324884}" type="pres">
      <dgm:prSet presAssocID="{DCE41BDD-3328-4364-812E-D8CFF54742DC}" presName="circle1" presStyleLbl="node1" presStyleIdx="0" presStyleCnt="1"/>
      <dgm:spPr>
        <a:blipFill rotWithShape="0">
          <a:blip xmlns:r="http://schemas.openxmlformats.org/officeDocument/2006/relationships" r:embed="rId2"/>
          <a:tile tx="0" ty="0" sx="100000" sy="100000" flip="none" algn="tl"/>
        </a:blipFill>
      </dgm:spPr>
      <dgm:t>
        <a:bodyPr/>
        <a:lstStyle/>
        <a:p>
          <a:endParaRPr lang="en-US"/>
        </a:p>
      </dgm:t>
    </dgm:pt>
    <dgm:pt modelId="{5167320A-0459-4FD9-943E-5F9363D9678B}" type="pres">
      <dgm:prSet presAssocID="{DCE41BDD-3328-4364-812E-D8CFF54742DC}" presName="space" presStyleCnt="0"/>
      <dgm:spPr/>
    </dgm:pt>
    <dgm:pt modelId="{9B531F9D-DC10-423F-9246-CB7B4E597A59}" type="pres">
      <dgm:prSet presAssocID="{DCE41BDD-3328-4364-812E-D8CFF54742DC}" presName="rect1" presStyleLbl="alignAcc1" presStyleIdx="0" presStyleCnt="1" custLinFactNeighborX="31907" custLinFactNeighborY="52799"/>
      <dgm:spPr/>
      <dgm:t>
        <a:bodyPr/>
        <a:lstStyle/>
        <a:p>
          <a:endParaRPr lang="en-US"/>
        </a:p>
      </dgm:t>
    </dgm:pt>
    <dgm:pt modelId="{BFCDD4AB-09BC-45D1-BDB2-9AD7592BA3E1}" type="pres">
      <dgm:prSet presAssocID="{DCE41BDD-3328-4364-812E-D8CFF54742DC}" presName="rect1ParTxNoCh" presStyleLbl="alignAcc1" presStyleIdx="0" presStyleCnt="1">
        <dgm:presLayoutVars>
          <dgm:chMax val="1"/>
          <dgm:bulletEnabled val="1"/>
        </dgm:presLayoutVars>
      </dgm:prSet>
      <dgm:spPr/>
      <dgm:t>
        <a:bodyPr/>
        <a:lstStyle/>
        <a:p>
          <a:endParaRPr lang="en-US"/>
        </a:p>
      </dgm:t>
    </dgm:pt>
  </dgm:ptLst>
  <dgm:cxnLst>
    <dgm:cxn modelId="{60963FF7-90A2-41D6-AB21-4284CB070225}" srcId="{95B5DC2C-1D2E-42A1-A8D1-E2ADDC07608D}" destId="{DCE41BDD-3328-4364-812E-D8CFF54742DC}" srcOrd="0" destOrd="0" parTransId="{49C7F933-E7D1-4413-BC7D-1FA5A37834CD}" sibTransId="{869B8011-71B3-4775-956F-5C17EAC51583}"/>
    <dgm:cxn modelId="{DD7C5AD0-E9CF-464D-A3C0-21555A0F46C7}" type="presOf" srcId="{DCE41BDD-3328-4364-812E-D8CFF54742DC}" destId="{BFCDD4AB-09BC-45D1-BDB2-9AD7592BA3E1}" srcOrd="1" destOrd="0" presId="urn:microsoft.com/office/officeart/2005/8/layout/target3"/>
    <dgm:cxn modelId="{D707EFDB-565A-4CD1-A6C2-A46C9DAF9AC8}" type="presOf" srcId="{95B5DC2C-1D2E-42A1-A8D1-E2ADDC07608D}" destId="{F9F37530-9005-4459-B0FE-F744F700A95A}" srcOrd="0" destOrd="0" presId="urn:microsoft.com/office/officeart/2005/8/layout/target3"/>
    <dgm:cxn modelId="{7E15A042-362A-4DF3-9D05-0B618B04EE40}" type="presOf" srcId="{DCE41BDD-3328-4364-812E-D8CFF54742DC}" destId="{9B531F9D-DC10-423F-9246-CB7B4E597A59}" srcOrd="0" destOrd="0" presId="urn:microsoft.com/office/officeart/2005/8/layout/target3"/>
    <dgm:cxn modelId="{9D6BCA8D-5DDA-4851-A4D7-50845CC7280C}" type="presParOf" srcId="{F9F37530-9005-4459-B0FE-F744F700A95A}" destId="{41278CAD-070C-44A8-9816-0B0BBF324884}" srcOrd="0" destOrd="0" presId="urn:microsoft.com/office/officeart/2005/8/layout/target3"/>
    <dgm:cxn modelId="{61DADF51-D0D7-4C6C-B5D9-8EA2F71DE3E0}" type="presParOf" srcId="{F9F37530-9005-4459-B0FE-F744F700A95A}" destId="{5167320A-0459-4FD9-943E-5F9363D9678B}" srcOrd="1" destOrd="0" presId="urn:microsoft.com/office/officeart/2005/8/layout/target3"/>
    <dgm:cxn modelId="{847C0754-E75A-446C-B6DC-FA27FE4DAF33}" type="presParOf" srcId="{F9F37530-9005-4459-B0FE-F744F700A95A}" destId="{9B531F9D-DC10-423F-9246-CB7B4E597A59}" srcOrd="2" destOrd="0" presId="urn:microsoft.com/office/officeart/2005/8/layout/target3"/>
    <dgm:cxn modelId="{0B80850C-943E-46F5-AE4D-A26BFC827FCD}" type="presParOf" srcId="{F9F37530-9005-4459-B0FE-F744F700A95A}" destId="{BFCDD4AB-09BC-45D1-BDB2-9AD7592BA3E1}" srcOrd="3" destOrd="0" presId="urn:microsoft.com/office/officeart/2005/8/layout/target3"/>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1278CAD-070C-44A8-9816-0B0BBF324884}">
      <dsp:nvSpPr>
        <dsp:cNvPr id="0" name=""/>
        <dsp:cNvSpPr/>
      </dsp:nvSpPr>
      <dsp:spPr>
        <a:xfrm>
          <a:off x="-248341" y="0"/>
          <a:ext cx="1572776" cy="1572776"/>
        </a:xfrm>
        <a:prstGeom prst="pie">
          <a:avLst>
            <a:gd name="adj1" fmla="val 5400000"/>
            <a:gd name="adj2" fmla="val 1620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B531F9D-DC10-423F-9246-CB7B4E597A59}">
      <dsp:nvSpPr>
        <dsp:cNvPr id="0" name=""/>
        <dsp:cNvSpPr/>
      </dsp:nvSpPr>
      <dsp:spPr>
        <a:xfrm>
          <a:off x="609755" y="0"/>
          <a:ext cx="3285578" cy="1572776"/>
        </a:xfrm>
        <a:prstGeom prst="rect">
          <a:avLst/>
        </a:prstGeom>
        <a:gradFill rotWithShape="0">
          <a:gsLst>
            <a:gs pos="0">
              <a:srgbClr val="03D4A8"/>
            </a:gs>
            <a:gs pos="25000">
              <a:srgbClr val="21D6E0"/>
            </a:gs>
            <a:gs pos="75000">
              <a:srgbClr val="0087E6"/>
            </a:gs>
            <a:gs pos="100000">
              <a:srgbClr val="005CBF"/>
            </a:gs>
          </a:gsLst>
          <a:lin ang="5400000" scaled="0"/>
        </a:gradFill>
        <a:ln w="55000" cap="flat" cmpd="thickThin" algn="ctr">
          <a:solidFill>
            <a:schemeClr val="accent1">
              <a:hueOff val="0"/>
              <a:satOff val="0"/>
              <a:lumOff val="0"/>
              <a:alphaOff val="0"/>
            </a:schemeClr>
          </a:solidFill>
          <a:prstDash val="solid"/>
        </a:ln>
        <a:effectLst>
          <a:innerShdw blurRad="63500" dist="50800" dir="16200000">
            <a:prstClr val="black">
              <a:alpha val="50000"/>
            </a:prstClr>
          </a:innerShdw>
        </a:effectLst>
      </dsp:spPr>
      <dsp:style>
        <a:lnRef idx="2">
          <a:scrgbClr r="0" g="0" b="0"/>
        </a:lnRef>
        <a:fillRef idx="1">
          <a:scrgbClr r="0" g="0" b="0"/>
        </a:fillRef>
        <a:effectRef idx="0">
          <a:scrgbClr r="0" g="0" b="0"/>
        </a:effectRef>
        <a:fontRef idx="minor"/>
      </dsp:style>
      <dsp:txBody>
        <a:bodyPr spcFirstLastPara="0" vert="horz" wrap="square" lIns="186690" tIns="186690" rIns="186690" bIns="186690" numCol="1" spcCol="1270" anchor="ctr" anchorCtr="0">
          <a:noAutofit/>
        </a:bodyPr>
        <a:lstStyle/>
        <a:p>
          <a:pPr lvl="0" algn="ctr" defTabSz="2178050" rtl="0">
            <a:lnSpc>
              <a:spcPct val="90000"/>
            </a:lnSpc>
            <a:spcBef>
              <a:spcPct val="0"/>
            </a:spcBef>
            <a:spcAft>
              <a:spcPct val="35000"/>
            </a:spcAft>
          </a:pPr>
          <a:r>
            <a:rPr lang="en-US" sz="4900" b="1" kern="1200" smtClean="0"/>
            <a:t>W </a:t>
          </a:r>
          <a:r>
            <a:rPr lang="id-ID" sz="4900" b="1" kern="1200" smtClean="0"/>
            <a:t>=</a:t>
          </a:r>
          <a:r>
            <a:rPr lang="en-US" sz="4900" b="1" kern="1200" smtClean="0"/>
            <a:t> I² </a:t>
          </a:r>
          <a:r>
            <a:rPr lang="en-US" sz="4900" b="1" kern="1200" dirty="0" smtClean="0"/>
            <a:t>R t</a:t>
          </a:r>
          <a:endParaRPr lang="en-US" sz="4900" b="1" kern="1200" dirty="0"/>
        </a:p>
      </dsp:txBody>
      <dsp:txXfrm>
        <a:off x="609755" y="0"/>
        <a:ext cx="3285578" cy="1572776"/>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1278CAD-070C-44A8-9816-0B0BBF324884}">
      <dsp:nvSpPr>
        <dsp:cNvPr id="0" name=""/>
        <dsp:cNvSpPr/>
      </dsp:nvSpPr>
      <dsp:spPr>
        <a:xfrm>
          <a:off x="0" y="0"/>
          <a:ext cx="1500198" cy="1500198"/>
        </a:xfrm>
        <a:prstGeom prst="pie">
          <a:avLst>
            <a:gd name="adj1" fmla="val 5400000"/>
            <a:gd name="adj2" fmla="val 16200000"/>
          </a:avLst>
        </a:prstGeom>
        <a:blipFill rotWithShape="0">
          <a:blip xmlns:r="http://schemas.openxmlformats.org/officeDocument/2006/relationships" r:embed="rId1"/>
          <a:tile tx="0" ty="0" sx="100000" sy="100000" flip="none" algn="tl"/>
        </a:blip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B531F9D-DC10-423F-9246-CB7B4E597A59}">
      <dsp:nvSpPr>
        <dsp:cNvPr id="0" name=""/>
        <dsp:cNvSpPr/>
      </dsp:nvSpPr>
      <dsp:spPr>
        <a:xfrm>
          <a:off x="750099" y="0"/>
          <a:ext cx="3968228" cy="1500198"/>
        </a:xfrm>
        <a:prstGeom prst="rect">
          <a:avLst/>
        </a:prstGeom>
        <a:blipFill rotWithShape="0">
          <a:blip xmlns:r="http://schemas.openxmlformats.org/officeDocument/2006/relationships" r:embed="rId2"/>
          <a:tile tx="0" ty="0" sx="100000" sy="100000" flip="none" algn="tl"/>
        </a:blipFill>
        <a:ln w="55000" cap="flat" cmpd="thickThin" algn="ctr">
          <a:solidFill>
            <a:schemeClr val="accent1">
              <a:hueOff val="0"/>
              <a:satOff val="0"/>
              <a:lumOff val="0"/>
              <a:alphaOff val="0"/>
            </a:schemeClr>
          </a:solidFill>
          <a:prstDash val="solid"/>
        </a:ln>
        <a:effectLst>
          <a:innerShdw blurRad="63500" dist="50800" dir="18900000">
            <a:prstClr val="black">
              <a:alpha val="50000"/>
            </a:prstClr>
          </a:innerShdw>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n-US" sz="2000" b="1" kern="1200" dirty="0" smtClean="0">
              <a:solidFill>
                <a:schemeClr val="tx1"/>
              </a:solidFill>
            </a:rPr>
            <a:t>                            V² t</a:t>
          </a:r>
        </a:p>
        <a:p>
          <a:pPr lvl="0" algn="ctr" defTabSz="889000" rtl="0">
            <a:lnSpc>
              <a:spcPct val="90000"/>
            </a:lnSpc>
            <a:spcBef>
              <a:spcPct val="0"/>
            </a:spcBef>
            <a:spcAft>
              <a:spcPct val="35000"/>
            </a:spcAft>
          </a:pPr>
          <a:r>
            <a:rPr lang="en-US" sz="2000" b="1" kern="1200" dirty="0" smtClean="0">
              <a:solidFill>
                <a:schemeClr val="tx1"/>
              </a:solidFill>
            </a:rPr>
            <a:t>W     = </a:t>
          </a:r>
        </a:p>
        <a:p>
          <a:pPr lvl="0" algn="ctr" defTabSz="889000" rtl="0">
            <a:lnSpc>
              <a:spcPct val="90000"/>
            </a:lnSpc>
            <a:spcBef>
              <a:spcPct val="0"/>
            </a:spcBef>
            <a:spcAft>
              <a:spcPct val="35000"/>
            </a:spcAft>
          </a:pPr>
          <a:r>
            <a:rPr lang="en-US" sz="2000" b="1" kern="1200" dirty="0" smtClean="0">
              <a:solidFill>
                <a:schemeClr val="tx1"/>
              </a:solidFill>
            </a:rPr>
            <a:t>                             R</a:t>
          </a:r>
          <a:endParaRPr lang="en-US" sz="2000" b="1" kern="1200" dirty="0">
            <a:solidFill>
              <a:schemeClr val="tx1"/>
            </a:solidFill>
          </a:endParaRPr>
        </a:p>
      </dsp:txBody>
      <dsp:txXfrm>
        <a:off x="750099" y="0"/>
        <a:ext cx="3968228" cy="1500198"/>
      </dsp:txXfrm>
    </dsp:sp>
  </dsp:spTree>
</dsp:drawing>
</file>

<file path=ppt/diagrams/layout1.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475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cs typeface="+mn-cs"/>
              </a:defRPr>
            </a:lvl1pPr>
          </a:lstStyle>
          <a:p>
            <a:pPr>
              <a:defRPr/>
            </a:pPr>
            <a:endParaRPr lang="en-US"/>
          </a:p>
        </p:txBody>
      </p:sp>
      <p:sp>
        <p:nvSpPr>
          <p:cNvPr id="74755"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cs typeface="+mn-cs"/>
              </a:defRPr>
            </a:lvl1pPr>
          </a:lstStyle>
          <a:p>
            <a:pPr>
              <a:defRPr/>
            </a:pPr>
            <a:endParaRPr lang="en-US"/>
          </a:p>
        </p:txBody>
      </p:sp>
      <p:sp>
        <p:nvSpPr>
          <p:cNvPr id="74756"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cs typeface="+mn-cs"/>
              </a:defRPr>
            </a:lvl1pPr>
          </a:lstStyle>
          <a:p>
            <a:pPr>
              <a:defRPr/>
            </a:pPr>
            <a:endParaRPr lang="en-US"/>
          </a:p>
        </p:txBody>
      </p:sp>
      <p:sp>
        <p:nvSpPr>
          <p:cNvPr id="74757"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cs typeface="+mn-cs"/>
              </a:defRPr>
            </a:lvl1pPr>
          </a:lstStyle>
          <a:p>
            <a:pPr>
              <a:defRPr/>
            </a:pPr>
            <a:fld id="{CF57E726-79D2-42AB-802C-0F2F70C04497}"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charset="0"/>
                <a:cs typeface="+mn-cs"/>
              </a:defRPr>
            </a:lvl1pPr>
          </a:lstStyle>
          <a:p>
            <a:pPr>
              <a:defRPr/>
            </a:pPr>
            <a:fld id="{C817A010-9E20-49FE-81C1-94A038B57CF0}" type="datetimeFigureOut">
              <a:rPr lang="en-US"/>
              <a:pPr>
                <a:defRPr/>
              </a:pPr>
              <a:t>1/2/2013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charset="0"/>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charset="0"/>
                <a:cs typeface="+mn-cs"/>
              </a:defRPr>
            </a:lvl1pPr>
          </a:lstStyle>
          <a:p>
            <a:pPr>
              <a:defRPr/>
            </a:pPr>
            <a:fld id="{F162CF81-1CE6-486E-8177-D7644BCC81FA}"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p:spPr>
      </p:sp>
      <p:sp>
        <p:nvSpPr>
          <p:cNvPr id="6758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d-ID" smtClean="0"/>
          </a:p>
        </p:txBody>
      </p:sp>
      <p:sp>
        <p:nvSpPr>
          <p:cNvPr id="3994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471B2689-76B1-4F8F-A9E8-74E8F80D5227}" type="slidenum">
              <a:rPr lang="en-US" smtClean="0"/>
              <a:pPr>
                <a:defRPr/>
              </a:pPr>
              <a:t>5</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p:spPr>
      </p:sp>
      <p:sp>
        <p:nvSpPr>
          <p:cNvPr id="6861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id-ID" smtClean="0"/>
          </a:p>
        </p:txBody>
      </p:sp>
      <p:sp>
        <p:nvSpPr>
          <p:cNvPr id="4096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AE1FFEBB-5DD5-4743-B767-66A1F1B37CEE}" type="slidenum">
              <a:rPr lang="en-US" smtClean="0"/>
              <a:pPr>
                <a:defRPr/>
              </a:pPr>
              <a:t>11</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audio" Target="../media/audio2.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2.wav"/></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3.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4.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5.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6.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7.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8.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9.wav"/></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audio" Target="../media/audio10.wav"/></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pPr>
              <a:defRPr/>
            </a:pPr>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pPr>
              <a:defRPr/>
            </a:pPr>
            <a:fld id="{BF9CAA30-3ECD-4F83-ABE5-69111199219A}" type="slidenum">
              <a:rPr lang="en-US" smtClean="0"/>
              <a:pPr>
                <a:defRPr/>
              </a:pPr>
              <a:t>‹#›</a:t>
            </a:fld>
            <a:endParaRPr lang="en-US"/>
          </a:p>
        </p:txBody>
      </p:sp>
    </p:spTree>
  </p:cSld>
  <p:clrMapOvr>
    <a:masterClrMapping/>
  </p:clrMapOvr>
  <p:transition>
    <p:wheel spokes="8"/>
    <p:sndAc>
      <p:stSnd>
        <p:snd r:embed="rId1" name="camera.wav"/>
      </p:stSnd>
    </p:sndAc>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p>
        </p:txBody>
      </p:sp>
      <p:sp>
        <p:nvSpPr>
          <p:cNvPr id="5" name="Footer Placeholder 4"/>
          <p:cNvSpPr>
            <a:spLocks noGrp="1"/>
          </p:cNvSpPr>
          <p:nvPr>
            <p:ph type="ftr" sz="quarter" idx="11"/>
          </p:nvPr>
        </p:nvSpPr>
        <p:spPr/>
        <p:txBody>
          <a:bodyPr/>
          <a:lstStyle>
            <a:extLst/>
          </a:lstStyle>
          <a:p>
            <a:pPr>
              <a:defRPr/>
            </a:pPr>
            <a:endParaRPr lang="en-US"/>
          </a:p>
        </p:txBody>
      </p:sp>
      <p:sp>
        <p:nvSpPr>
          <p:cNvPr id="6" name="Slide Number Placeholder 5"/>
          <p:cNvSpPr>
            <a:spLocks noGrp="1"/>
          </p:cNvSpPr>
          <p:nvPr>
            <p:ph type="sldNum" sz="quarter" idx="12"/>
          </p:nvPr>
        </p:nvSpPr>
        <p:spPr/>
        <p:txBody>
          <a:bodyPr/>
          <a:lstStyle>
            <a:extLst/>
          </a:lstStyle>
          <a:p>
            <a:pPr>
              <a:defRPr/>
            </a:pPr>
            <a:fld id="{E1C40A69-43B1-4B6D-B27B-9CBCE4D84029}" type="slidenum">
              <a:rPr lang="en-US" smtClean="0"/>
              <a:pPr>
                <a:defRPr/>
              </a:pPr>
              <a:t>‹#›</a:t>
            </a:fld>
            <a:endParaRPr lang="en-US"/>
          </a:p>
        </p:txBody>
      </p:sp>
    </p:spTree>
  </p:cSld>
  <p:clrMapOvr>
    <a:masterClrMapping/>
  </p:clrMapOvr>
  <p:transition>
    <p:wheel spokes="8"/>
    <p:sndAc>
      <p:stSnd>
        <p:snd r:embed="rId1" name="camera.wav"/>
      </p:stSnd>
    </p:sndAc>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p>
        </p:txBody>
      </p:sp>
      <p:sp>
        <p:nvSpPr>
          <p:cNvPr id="5" name="Footer Placeholder 4"/>
          <p:cNvSpPr>
            <a:spLocks noGrp="1"/>
          </p:cNvSpPr>
          <p:nvPr>
            <p:ph type="ftr" sz="quarter" idx="11"/>
          </p:nvPr>
        </p:nvSpPr>
        <p:spPr/>
        <p:txBody>
          <a:bodyPr/>
          <a:lstStyle>
            <a:extLst/>
          </a:lstStyle>
          <a:p>
            <a:pPr>
              <a:defRPr/>
            </a:pPr>
            <a:endParaRPr lang="en-US"/>
          </a:p>
        </p:txBody>
      </p:sp>
      <p:sp>
        <p:nvSpPr>
          <p:cNvPr id="6" name="Slide Number Placeholder 5"/>
          <p:cNvSpPr>
            <a:spLocks noGrp="1"/>
          </p:cNvSpPr>
          <p:nvPr>
            <p:ph type="sldNum" sz="quarter" idx="12"/>
          </p:nvPr>
        </p:nvSpPr>
        <p:spPr/>
        <p:txBody>
          <a:bodyPr/>
          <a:lstStyle>
            <a:extLst/>
          </a:lstStyle>
          <a:p>
            <a:pPr>
              <a:defRPr/>
            </a:pPr>
            <a:fld id="{5A8EEF70-FA11-43AF-92B3-DEF49879202A}" type="slidenum">
              <a:rPr lang="en-US" smtClean="0"/>
              <a:pPr>
                <a:defRPr/>
              </a:pPr>
              <a:t>‹#›</a:t>
            </a:fld>
            <a:endParaRPr lang="en-US"/>
          </a:p>
        </p:txBody>
      </p:sp>
    </p:spTree>
  </p:cSld>
  <p:clrMapOvr>
    <a:masterClrMapping/>
  </p:clrMapOvr>
  <p:transition>
    <p:wheel spokes="8"/>
    <p:sndAc>
      <p:stSnd>
        <p:snd r:embed="rId1" name="camera.wav"/>
      </p:stSnd>
    </p:sndAc>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id-ID"/>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6" name="Date Placeholder 5"/>
          <p:cNvSpPr>
            <a:spLocks noGrp="1"/>
          </p:cNvSpPr>
          <p:nvPr>
            <p:ph type="dt" sz="half" idx="10"/>
          </p:nvPr>
        </p:nvSpPr>
        <p:spPr>
          <a:xfrm>
            <a:off x="457200" y="6245225"/>
            <a:ext cx="2133600" cy="476250"/>
          </a:xfrm>
        </p:spPr>
        <p:txBody>
          <a:bodyPr/>
          <a:lstStyle>
            <a:lvl1pPr>
              <a:defRPr/>
            </a:lvl1pPr>
          </a:lstStyle>
          <a:p>
            <a:endParaRPr lang="en-US"/>
          </a:p>
        </p:txBody>
      </p:sp>
      <p:sp>
        <p:nvSpPr>
          <p:cNvPr id="7" name="Footer Placeholder 6"/>
          <p:cNvSpPr>
            <a:spLocks noGrp="1"/>
          </p:cNvSpPr>
          <p:nvPr>
            <p:ph type="ftr" sz="quarter" idx="11"/>
          </p:nvPr>
        </p:nvSpPr>
        <p:spPr>
          <a:xfrm>
            <a:off x="3124200" y="6245225"/>
            <a:ext cx="2895600" cy="476250"/>
          </a:xfrm>
        </p:spPr>
        <p:txBody>
          <a:bodyPr/>
          <a:lstStyle>
            <a:lvl1pPr>
              <a:defRPr/>
            </a:lvl1pPr>
          </a:lstStyle>
          <a:p>
            <a:endParaRPr lang="en-US"/>
          </a:p>
        </p:txBody>
      </p:sp>
      <p:sp>
        <p:nvSpPr>
          <p:cNvPr id="8" name="Slide Number Placeholder 7"/>
          <p:cNvSpPr>
            <a:spLocks noGrp="1"/>
          </p:cNvSpPr>
          <p:nvPr>
            <p:ph type="sldNum" sz="quarter" idx="12"/>
          </p:nvPr>
        </p:nvSpPr>
        <p:spPr>
          <a:xfrm>
            <a:off x="6553200" y="6245225"/>
            <a:ext cx="2133600" cy="476250"/>
          </a:xfrm>
        </p:spPr>
        <p:txBody>
          <a:bodyPr/>
          <a:lstStyle>
            <a:lvl1pPr>
              <a:defRPr/>
            </a:lvl1pPr>
          </a:lstStyle>
          <a:p>
            <a:fld id="{14713C4E-EA2F-45F8-8514-F896BDE104B9}"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Media">
  <p:cSld name="Title, Text and Media Clip">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Media Placeholder 3"/>
          <p:cNvSpPr>
            <a:spLocks noGrp="1"/>
          </p:cNvSpPr>
          <p:nvPr>
            <p:ph type="media" sz="half" idx="2"/>
          </p:nvPr>
        </p:nvSpPr>
        <p:spPr>
          <a:xfrm>
            <a:off x="4648200" y="1600200"/>
            <a:ext cx="4038600" cy="4530725"/>
          </a:xfrm>
        </p:spPr>
        <p:txBody>
          <a:bodyPr/>
          <a:lstStyle/>
          <a:p>
            <a:pPr lvl="0"/>
            <a:endParaRPr lang="en-US" noProof="0" smtClean="0"/>
          </a:p>
        </p:txBody>
      </p:sp>
      <p:sp>
        <p:nvSpPr>
          <p:cNvPr id="5" name="Rectangle 12"/>
          <p:cNvSpPr>
            <a:spLocks noGrp="1" noChangeArrowheads="1"/>
          </p:cNvSpPr>
          <p:nvPr>
            <p:ph type="dt" sz="half" idx="10"/>
          </p:nvPr>
        </p:nvSpPr>
        <p:spPr>
          <a:ln/>
        </p:spPr>
        <p:txBody>
          <a:bodyPr/>
          <a:lstStyle>
            <a:lvl1pPr>
              <a:defRPr/>
            </a:lvl1pPr>
          </a:lstStyle>
          <a:p>
            <a:pPr>
              <a:defRPr/>
            </a:pPr>
            <a:endParaRPr lang="en-US"/>
          </a:p>
        </p:txBody>
      </p:sp>
      <p:sp>
        <p:nvSpPr>
          <p:cNvPr id="6" name="Rectangle 13"/>
          <p:cNvSpPr>
            <a:spLocks noGrp="1" noChangeArrowheads="1"/>
          </p:cNvSpPr>
          <p:nvPr>
            <p:ph type="ftr" sz="quarter" idx="11"/>
          </p:nvPr>
        </p:nvSpPr>
        <p:spPr>
          <a:ln/>
        </p:spPr>
        <p:txBody>
          <a:bodyPr/>
          <a:lstStyle>
            <a:lvl1pPr>
              <a:defRPr/>
            </a:lvl1pPr>
          </a:lstStyle>
          <a:p>
            <a:pPr>
              <a:defRPr/>
            </a:pPr>
            <a:endParaRPr lang="en-US"/>
          </a:p>
        </p:txBody>
      </p:sp>
      <p:sp>
        <p:nvSpPr>
          <p:cNvPr id="7" name="Rectangle 14"/>
          <p:cNvSpPr>
            <a:spLocks noGrp="1" noChangeArrowheads="1"/>
          </p:cNvSpPr>
          <p:nvPr>
            <p:ph type="sldNum" sz="quarter" idx="12"/>
          </p:nvPr>
        </p:nvSpPr>
        <p:spPr>
          <a:ln/>
        </p:spPr>
        <p:txBody>
          <a:bodyPr/>
          <a:lstStyle>
            <a:lvl1pPr>
              <a:defRPr/>
            </a:lvl1pPr>
          </a:lstStyle>
          <a:p>
            <a:pPr>
              <a:defRPr/>
            </a:pPr>
            <a:fld id="{34B0EC86-82E1-4AEB-8897-918179EE126F}"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p>
        </p:txBody>
      </p:sp>
      <p:sp>
        <p:nvSpPr>
          <p:cNvPr id="5" name="Footer Placeholder 4"/>
          <p:cNvSpPr>
            <a:spLocks noGrp="1"/>
          </p:cNvSpPr>
          <p:nvPr>
            <p:ph type="ftr" sz="quarter" idx="11"/>
          </p:nvPr>
        </p:nvSpPr>
        <p:spPr/>
        <p:txBody>
          <a:bodyPr/>
          <a:lstStyle>
            <a:extLst/>
          </a:lstStyle>
          <a:p>
            <a:pPr>
              <a:defRPr/>
            </a:pPr>
            <a:endParaRPr lang="en-US"/>
          </a:p>
        </p:txBody>
      </p:sp>
      <p:sp>
        <p:nvSpPr>
          <p:cNvPr id="6" name="Slide Number Placeholder 5"/>
          <p:cNvSpPr>
            <a:spLocks noGrp="1"/>
          </p:cNvSpPr>
          <p:nvPr>
            <p:ph type="sldNum" sz="quarter" idx="12"/>
          </p:nvPr>
        </p:nvSpPr>
        <p:spPr/>
        <p:txBody>
          <a:bodyPr/>
          <a:lstStyle>
            <a:extLst/>
          </a:lstStyle>
          <a:p>
            <a:pPr>
              <a:defRPr/>
            </a:pPr>
            <a:fld id="{13ACFE55-7153-4133-81CC-51B5498495B6}" type="slidenum">
              <a:rPr lang="en-US" smtClean="0"/>
              <a:pPr>
                <a:defRPr/>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transition>
    <p:wheel spokes="8"/>
    <p:sndAc>
      <p:stSnd>
        <p:snd r:embed="rId1" name="camera.wav"/>
      </p:stSnd>
    </p:sndAc>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pPr>
              <a:defRPr/>
            </a:pPr>
            <a:endParaRPr lang="en-US"/>
          </a:p>
        </p:txBody>
      </p:sp>
      <p:sp>
        <p:nvSpPr>
          <p:cNvPr id="5" name="Footer Placeholder 4"/>
          <p:cNvSpPr>
            <a:spLocks noGrp="1"/>
          </p:cNvSpPr>
          <p:nvPr>
            <p:ph type="ftr" sz="quarter" idx="11"/>
          </p:nvPr>
        </p:nvSpPr>
        <p:spPr/>
        <p:txBody>
          <a:bodyPr/>
          <a:lstStyle>
            <a:extLst/>
          </a:lstStyle>
          <a:p>
            <a:pPr>
              <a:defRPr/>
            </a:pPr>
            <a:endParaRPr lang="en-US"/>
          </a:p>
        </p:txBody>
      </p:sp>
      <p:sp>
        <p:nvSpPr>
          <p:cNvPr id="6" name="Slide Number Placeholder 5"/>
          <p:cNvSpPr>
            <a:spLocks noGrp="1"/>
          </p:cNvSpPr>
          <p:nvPr>
            <p:ph type="sldNum" sz="quarter" idx="12"/>
          </p:nvPr>
        </p:nvSpPr>
        <p:spPr/>
        <p:txBody>
          <a:bodyPr/>
          <a:lstStyle>
            <a:extLst/>
          </a:lstStyle>
          <a:p>
            <a:pPr>
              <a:defRPr/>
            </a:pPr>
            <a:fld id="{79606F21-F61A-4078-B698-E83B4223C1AF}" type="slidenum">
              <a:rPr lang="en-US" smtClean="0"/>
              <a:pPr>
                <a:defRPr/>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ransition>
    <p:wheel spokes="8"/>
    <p:sndAc>
      <p:stSnd>
        <p:snd r:embed="rId1" name="camera.wav"/>
      </p:stSnd>
    </p:sndAc>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a:defRPr/>
            </a:pPr>
            <a:endParaRPr lang="en-US"/>
          </a:p>
        </p:txBody>
      </p:sp>
      <p:sp>
        <p:nvSpPr>
          <p:cNvPr id="6" name="Footer Placeholder 5"/>
          <p:cNvSpPr>
            <a:spLocks noGrp="1"/>
          </p:cNvSpPr>
          <p:nvPr>
            <p:ph type="ftr" sz="quarter" idx="11"/>
          </p:nvPr>
        </p:nvSpPr>
        <p:spPr/>
        <p:txBody>
          <a:bodyPr/>
          <a:lstStyle>
            <a:extLst/>
          </a:lstStyle>
          <a:p>
            <a:pPr>
              <a:defRPr/>
            </a:pPr>
            <a:endParaRPr lang="en-US"/>
          </a:p>
        </p:txBody>
      </p:sp>
      <p:sp>
        <p:nvSpPr>
          <p:cNvPr id="7" name="Slide Number Placeholder 6"/>
          <p:cNvSpPr>
            <a:spLocks noGrp="1"/>
          </p:cNvSpPr>
          <p:nvPr>
            <p:ph type="sldNum" sz="quarter" idx="12"/>
          </p:nvPr>
        </p:nvSpPr>
        <p:spPr/>
        <p:txBody>
          <a:bodyPr/>
          <a:lstStyle>
            <a:extLst/>
          </a:lstStyle>
          <a:p>
            <a:pPr>
              <a:defRPr/>
            </a:pPr>
            <a:fld id="{4A386E5C-CE5B-4BFA-9874-3B9DED8B4A50}" type="slidenum">
              <a:rPr lang="en-US" smtClean="0"/>
              <a:pPr>
                <a:defRPr/>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ransition>
    <p:wheel spokes="8"/>
    <p:sndAc>
      <p:stSnd>
        <p:snd r:embed="rId1" name="camera.wav"/>
      </p:stSnd>
    </p:sndAc>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pPr>
              <a:defRPr/>
            </a:pPr>
            <a:endParaRPr lang="en-US"/>
          </a:p>
        </p:txBody>
      </p:sp>
      <p:sp>
        <p:nvSpPr>
          <p:cNvPr id="8" name="Footer Placeholder 7"/>
          <p:cNvSpPr>
            <a:spLocks noGrp="1"/>
          </p:cNvSpPr>
          <p:nvPr>
            <p:ph type="ftr" sz="quarter" idx="11"/>
          </p:nvPr>
        </p:nvSpPr>
        <p:spPr/>
        <p:txBody>
          <a:bodyPr/>
          <a:lstStyle>
            <a:extLst/>
          </a:lstStyle>
          <a:p>
            <a:pPr>
              <a:defRPr/>
            </a:pPr>
            <a:endParaRPr lang="en-US"/>
          </a:p>
        </p:txBody>
      </p:sp>
      <p:sp>
        <p:nvSpPr>
          <p:cNvPr id="9" name="Slide Number Placeholder 8"/>
          <p:cNvSpPr>
            <a:spLocks noGrp="1"/>
          </p:cNvSpPr>
          <p:nvPr>
            <p:ph type="sldNum" sz="quarter" idx="12"/>
          </p:nvPr>
        </p:nvSpPr>
        <p:spPr/>
        <p:txBody>
          <a:bodyPr/>
          <a:lstStyle>
            <a:extLst/>
          </a:lstStyle>
          <a:p>
            <a:pPr>
              <a:defRPr/>
            </a:pPr>
            <a:fld id="{2A29AB1A-2F38-4480-B67B-031929B1A37F}" type="slidenum">
              <a:rPr lang="en-US" smtClean="0"/>
              <a:pPr>
                <a:defRPr/>
              </a:pPr>
              <a:t>‹#›</a:t>
            </a:fld>
            <a:endParaRPr lang="en-US"/>
          </a:p>
        </p:txBody>
      </p:sp>
    </p:spTree>
  </p:cSld>
  <p:clrMapOvr>
    <a:overrideClrMapping bg1="lt1" tx1="dk1" bg2="lt2" tx2="dk2" accent1="accent1" accent2="accent2" accent3="accent3" accent4="accent4" accent5="accent5" accent6="accent6" hlink="hlink" folHlink="folHlink"/>
  </p:clrMapOvr>
  <p:transition>
    <p:wheel spokes="8"/>
    <p:sndAc>
      <p:stSnd>
        <p:snd r:embed="rId1" name="camera.wav"/>
      </p:stSnd>
    </p:sndAc>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pPr>
              <a:defRPr/>
            </a:pPr>
            <a:endParaRPr lang="en-US"/>
          </a:p>
        </p:txBody>
      </p:sp>
      <p:sp>
        <p:nvSpPr>
          <p:cNvPr id="4" name="Footer Placeholder 3"/>
          <p:cNvSpPr>
            <a:spLocks noGrp="1"/>
          </p:cNvSpPr>
          <p:nvPr>
            <p:ph type="ftr" sz="quarter" idx="11"/>
          </p:nvPr>
        </p:nvSpPr>
        <p:spPr/>
        <p:txBody>
          <a:bodyPr/>
          <a:lstStyle>
            <a:extLst/>
          </a:lstStyle>
          <a:p>
            <a:pPr>
              <a:defRPr/>
            </a:pPr>
            <a:endParaRPr lang="en-US"/>
          </a:p>
        </p:txBody>
      </p:sp>
      <p:sp>
        <p:nvSpPr>
          <p:cNvPr id="5" name="Slide Number Placeholder 4"/>
          <p:cNvSpPr>
            <a:spLocks noGrp="1"/>
          </p:cNvSpPr>
          <p:nvPr>
            <p:ph type="sldNum" sz="quarter" idx="12"/>
          </p:nvPr>
        </p:nvSpPr>
        <p:spPr/>
        <p:txBody>
          <a:bodyPr/>
          <a:lstStyle>
            <a:extLst/>
          </a:lstStyle>
          <a:p>
            <a:pPr>
              <a:defRPr/>
            </a:pPr>
            <a:fld id="{B6B87518-7EB0-41C2-B891-E2FE5E6927CF}" type="slidenum">
              <a:rPr lang="en-US" smtClean="0"/>
              <a:pPr>
                <a:defRPr/>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ransition>
    <p:wheel spokes="8"/>
    <p:sndAc>
      <p:stSnd>
        <p:snd r:embed="rId1" name="camera.wav"/>
      </p:stSnd>
    </p:sndAc>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pPr>
              <a:defRPr/>
            </a:pPr>
            <a:endParaRPr lang="en-US"/>
          </a:p>
        </p:txBody>
      </p:sp>
      <p:sp>
        <p:nvSpPr>
          <p:cNvPr id="3" name="Footer Placeholder 2"/>
          <p:cNvSpPr>
            <a:spLocks noGrp="1"/>
          </p:cNvSpPr>
          <p:nvPr>
            <p:ph type="ftr" sz="quarter" idx="11"/>
          </p:nvPr>
        </p:nvSpPr>
        <p:spPr/>
        <p:txBody>
          <a:bodyPr/>
          <a:lstStyle>
            <a:extLst/>
          </a:lstStyle>
          <a:p>
            <a:pPr>
              <a:defRPr/>
            </a:pPr>
            <a:endParaRPr lang="en-US"/>
          </a:p>
        </p:txBody>
      </p:sp>
      <p:sp>
        <p:nvSpPr>
          <p:cNvPr id="4" name="Slide Number Placeholder 3"/>
          <p:cNvSpPr>
            <a:spLocks noGrp="1"/>
          </p:cNvSpPr>
          <p:nvPr>
            <p:ph type="sldNum" sz="quarter" idx="12"/>
          </p:nvPr>
        </p:nvSpPr>
        <p:spPr/>
        <p:txBody>
          <a:bodyPr/>
          <a:lstStyle>
            <a:extLst/>
          </a:lstStyle>
          <a:p>
            <a:pPr>
              <a:defRPr/>
            </a:pPr>
            <a:fld id="{1632B5BD-DF62-416F-B252-BAE84A9E8CD5}" type="slidenum">
              <a:rPr lang="en-US" smtClean="0"/>
              <a:pPr>
                <a:defRPr/>
              </a:pPr>
              <a:t>‹#›</a:t>
            </a:fld>
            <a:endParaRPr lang="en-US"/>
          </a:p>
        </p:txBody>
      </p:sp>
    </p:spTree>
  </p:cSld>
  <p:clrMapOvr>
    <a:masterClrMapping/>
  </p:clrMapOvr>
  <p:transition>
    <p:wheel spokes="8"/>
    <p:sndAc>
      <p:stSnd>
        <p:snd r:embed="rId1" name="camera.wav"/>
      </p:stSnd>
    </p:sndAc>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pPr>
              <a:defRPr/>
            </a:pPr>
            <a:endParaRPr lang="en-US"/>
          </a:p>
        </p:txBody>
      </p:sp>
      <p:sp>
        <p:nvSpPr>
          <p:cNvPr id="6" name="Footer Placeholder 5"/>
          <p:cNvSpPr>
            <a:spLocks noGrp="1"/>
          </p:cNvSpPr>
          <p:nvPr>
            <p:ph type="ftr" sz="quarter" idx="11"/>
          </p:nvPr>
        </p:nvSpPr>
        <p:spPr/>
        <p:txBody>
          <a:bodyPr/>
          <a:lstStyle>
            <a:extLst/>
          </a:lstStyle>
          <a:p>
            <a:pPr>
              <a:defRPr/>
            </a:pPr>
            <a:endParaRPr lang="en-US"/>
          </a:p>
        </p:txBody>
      </p:sp>
      <p:sp>
        <p:nvSpPr>
          <p:cNvPr id="7" name="Slide Number Placeholder 6"/>
          <p:cNvSpPr>
            <a:spLocks noGrp="1"/>
          </p:cNvSpPr>
          <p:nvPr>
            <p:ph type="sldNum" sz="quarter" idx="12"/>
          </p:nvPr>
        </p:nvSpPr>
        <p:spPr/>
        <p:txBody>
          <a:bodyPr/>
          <a:lstStyle>
            <a:extLst/>
          </a:lstStyle>
          <a:p>
            <a:pPr>
              <a:defRPr/>
            </a:pPr>
            <a:fld id="{AE44D480-EB91-4649-8632-97125E08F1C4}" type="slidenum">
              <a:rPr lang="en-US" smtClean="0"/>
              <a:pPr>
                <a:defRPr/>
              </a:pPr>
              <a:t>‹#›</a:t>
            </a:fld>
            <a:endParaRPr lang="en-US"/>
          </a:p>
        </p:txBody>
      </p:sp>
    </p:spTree>
  </p:cSld>
  <p:clrMapOvr>
    <a:overrideClrMapping bg1="lt1" tx1="dk1" bg2="lt2" tx2="dk2" accent1="accent1" accent2="accent2" accent3="accent3" accent4="accent4" accent5="accent5" accent6="accent6" hlink="hlink" folHlink="folHlink"/>
  </p:clrMapOvr>
  <p:transition>
    <p:wheel spokes="8"/>
    <p:sndAc>
      <p:stSnd>
        <p:snd r:embed="rId1" name="camera.wav"/>
      </p:stSnd>
    </p:sndAc>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pPr>
              <a:defRPr/>
            </a:pPr>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pPr>
              <a:defRPr/>
            </a:pPr>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pPr>
              <a:defRPr/>
            </a:pPr>
            <a:fld id="{93529A6D-C402-4425-B3FD-A70DCE779505}" type="slidenum">
              <a:rPr lang="en-US" smtClean="0"/>
              <a:pPr>
                <a:defRPr/>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ransition>
    <p:wheel spokes="8"/>
    <p:sndAc>
      <p:stSnd>
        <p:snd r:embed="rId1" name="camera.wav"/>
      </p:stSnd>
    </p:sndAc>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audio" Target="../media/audio1.wav"/><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6" cstate="print"/>
          <a:srcRect/>
          <a:tile tx="0" ty="0" sx="100000" sy="100000" flip="none" algn="tl"/>
        </a:blipFill>
        <a:effectLst/>
      </p:bgPr>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7"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pPr>
              <a:defRPr/>
            </a:pPr>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a:defRPr/>
            </a:pPr>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pPr>
              <a:defRPr/>
            </a:pPr>
            <a:fld id="{3034AA32-B4C3-4EB9-A418-DA3BA20D1594}" type="slidenum">
              <a:rPr lang="en-US" smtClean="0"/>
              <a:pPr>
                <a:defRPr/>
              </a:pPr>
              <a:t>‹#›</a:t>
            </a:fld>
            <a:endParaRPr lang="en-US"/>
          </a:p>
        </p:txBody>
      </p:sp>
    </p:spTree>
  </p:cSld>
  <p:clrMap bg1="lt1" tx1="dk1" bg2="lt2" tx2="dk2" accent1="accent1" accent2="accent2" accent3="accent3" accent4="accent4" accent5="accent5" accent6="accent6" hlink="hlink" folHlink="folHlink"/>
  <p:sldLayoutIdLst>
    <p:sldLayoutId id="2147484210" r:id="rId1"/>
    <p:sldLayoutId id="2147484211" r:id="rId2"/>
    <p:sldLayoutId id="2147484212" r:id="rId3"/>
    <p:sldLayoutId id="2147484213" r:id="rId4"/>
    <p:sldLayoutId id="2147484214" r:id="rId5"/>
    <p:sldLayoutId id="2147484215" r:id="rId6"/>
    <p:sldLayoutId id="2147484216" r:id="rId7"/>
    <p:sldLayoutId id="2147484217" r:id="rId8"/>
    <p:sldLayoutId id="2147484218" r:id="rId9"/>
    <p:sldLayoutId id="2147484219" r:id="rId10"/>
    <p:sldLayoutId id="2147484220" r:id="rId11"/>
    <p:sldLayoutId id="2147484221" r:id="rId12"/>
    <p:sldLayoutId id="2147484222" r:id="rId13"/>
  </p:sldLayoutIdLst>
  <p:transition>
    <p:wheel spokes="8"/>
    <p:sndAc>
      <p:stSnd>
        <p:snd r:embed="rId15" name="camera.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3"/>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50" presetClass="entr" presetSubtype="0" decel="100000" fill="hold" grpId="0" nodeType="clickEffect">
                                  <p:stCondLst>
                                    <p:cond delay="0"/>
                                  </p:stCondLst>
                                  <p:childTnLst>
                                    <p:set>
                                      <p:cBhvr>
                                        <p:cTn id="13" dur="1" fill="hold">
                                          <p:stCondLst>
                                            <p:cond delay="0"/>
                                          </p:stCondLst>
                                        </p:cTn>
                                        <p:tgtEl>
                                          <p:spTgt spid="30">
                                            <p:txEl>
                                              <p:pRg st="0" end="0"/>
                                            </p:txEl>
                                          </p:spTgt>
                                        </p:tgtEl>
                                        <p:attrNameLst>
                                          <p:attrName>style.visibility</p:attrName>
                                        </p:attrNameLst>
                                      </p:cBhvr>
                                      <p:to>
                                        <p:strVal val="visible"/>
                                      </p:to>
                                    </p:set>
                                    <p:anim calcmode="lin" valueType="num">
                                      <p:cBhvr>
                                        <p:cTn id="14" dur="1000" fill="hold"/>
                                        <p:tgtEl>
                                          <p:spTgt spid="30">
                                            <p:txEl>
                                              <p:pRg st="0" end="0"/>
                                            </p:txEl>
                                          </p:spTgt>
                                        </p:tgtEl>
                                        <p:attrNameLst>
                                          <p:attrName>ppt_w</p:attrName>
                                        </p:attrNameLst>
                                      </p:cBhvr>
                                      <p:tavLst>
                                        <p:tav tm="0">
                                          <p:val>
                                            <p:strVal val="#ppt_w+.3"/>
                                          </p:val>
                                        </p:tav>
                                        <p:tav tm="100000">
                                          <p:val>
                                            <p:strVal val="#ppt_w"/>
                                          </p:val>
                                        </p:tav>
                                      </p:tavLst>
                                    </p:anim>
                                    <p:anim calcmode="lin" valueType="num">
                                      <p:cBhvr>
                                        <p:cTn id="15" dur="1000" fill="hold"/>
                                        <p:tgtEl>
                                          <p:spTgt spid="30">
                                            <p:txEl>
                                              <p:pRg st="0" end="0"/>
                                            </p:txEl>
                                          </p:spTgt>
                                        </p:tgtEl>
                                        <p:attrNameLst>
                                          <p:attrName>ppt_h</p:attrName>
                                        </p:attrNameLst>
                                      </p:cBhvr>
                                      <p:tavLst>
                                        <p:tav tm="0">
                                          <p:val>
                                            <p:strVal val="#ppt_h"/>
                                          </p:val>
                                        </p:tav>
                                        <p:tav tm="100000">
                                          <p:val>
                                            <p:strVal val="#ppt_h"/>
                                          </p:val>
                                        </p:tav>
                                      </p:tavLst>
                                    </p:anim>
                                    <p:animEffect transition="in" filter="fade">
                                      <p:cBhvr>
                                        <p:cTn id="16" dur="1000"/>
                                        <p:tgtEl>
                                          <p:spTgt spid="30">
                                            <p:txEl>
                                              <p:pRg st="0" end="0"/>
                                            </p:txEl>
                                          </p:spTgt>
                                        </p:tgtEl>
                                      </p:cBhvr>
                                    </p:animEffect>
                                  </p:childTnLst>
                                </p:cTn>
                              </p:par>
                              <p:par>
                                <p:cTn id="17" presetID="50" presetClass="entr" presetSubtype="0" decel="100000" fill="hold" grpId="0" nodeType="withEffect">
                                  <p:stCondLst>
                                    <p:cond delay="0"/>
                                  </p:stCondLst>
                                  <p:childTnLst>
                                    <p:set>
                                      <p:cBhvr>
                                        <p:cTn id="18" dur="1" fill="hold">
                                          <p:stCondLst>
                                            <p:cond delay="0"/>
                                          </p:stCondLst>
                                        </p:cTn>
                                        <p:tgtEl>
                                          <p:spTgt spid="30">
                                            <p:txEl>
                                              <p:pRg st="1" end="1"/>
                                            </p:txEl>
                                          </p:spTgt>
                                        </p:tgtEl>
                                        <p:attrNameLst>
                                          <p:attrName>style.visibility</p:attrName>
                                        </p:attrNameLst>
                                      </p:cBhvr>
                                      <p:to>
                                        <p:strVal val="visible"/>
                                      </p:to>
                                    </p:set>
                                    <p:anim calcmode="lin" valueType="num">
                                      <p:cBhvr>
                                        <p:cTn id="19" dur="1000" fill="hold"/>
                                        <p:tgtEl>
                                          <p:spTgt spid="30">
                                            <p:txEl>
                                              <p:pRg st="1" end="1"/>
                                            </p:txEl>
                                          </p:spTgt>
                                        </p:tgtEl>
                                        <p:attrNameLst>
                                          <p:attrName>ppt_w</p:attrName>
                                        </p:attrNameLst>
                                      </p:cBhvr>
                                      <p:tavLst>
                                        <p:tav tm="0">
                                          <p:val>
                                            <p:strVal val="#ppt_w+.3"/>
                                          </p:val>
                                        </p:tav>
                                        <p:tav tm="100000">
                                          <p:val>
                                            <p:strVal val="#ppt_w"/>
                                          </p:val>
                                        </p:tav>
                                      </p:tavLst>
                                    </p:anim>
                                    <p:anim calcmode="lin" valueType="num">
                                      <p:cBhvr>
                                        <p:cTn id="20" dur="1000" fill="hold"/>
                                        <p:tgtEl>
                                          <p:spTgt spid="30">
                                            <p:txEl>
                                              <p:pRg st="1" end="1"/>
                                            </p:txEl>
                                          </p:spTgt>
                                        </p:tgtEl>
                                        <p:attrNameLst>
                                          <p:attrName>ppt_h</p:attrName>
                                        </p:attrNameLst>
                                      </p:cBhvr>
                                      <p:tavLst>
                                        <p:tav tm="0">
                                          <p:val>
                                            <p:strVal val="#ppt_h"/>
                                          </p:val>
                                        </p:tav>
                                        <p:tav tm="100000">
                                          <p:val>
                                            <p:strVal val="#ppt_h"/>
                                          </p:val>
                                        </p:tav>
                                      </p:tavLst>
                                    </p:anim>
                                    <p:animEffect transition="in" filter="fade">
                                      <p:cBhvr>
                                        <p:cTn id="21" dur="1000"/>
                                        <p:tgtEl>
                                          <p:spTgt spid="30">
                                            <p:txEl>
                                              <p:pRg st="1" end="1"/>
                                            </p:txEl>
                                          </p:spTgt>
                                        </p:tgtEl>
                                      </p:cBhvr>
                                    </p:animEffect>
                                  </p:childTnLst>
                                </p:cTn>
                              </p:par>
                              <p:par>
                                <p:cTn id="22" presetID="50" presetClass="entr" presetSubtype="0" decel="100000" fill="hold" grpId="0" nodeType="withEffect">
                                  <p:stCondLst>
                                    <p:cond delay="0"/>
                                  </p:stCondLst>
                                  <p:childTnLst>
                                    <p:set>
                                      <p:cBhvr>
                                        <p:cTn id="23" dur="1" fill="hold">
                                          <p:stCondLst>
                                            <p:cond delay="0"/>
                                          </p:stCondLst>
                                        </p:cTn>
                                        <p:tgtEl>
                                          <p:spTgt spid="30">
                                            <p:txEl>
                                              <p:pRg st="2" end="2"/>
                                            </p:txEl>
                                          </p:spTgt>
                                        </p:tgtEl>
                                        <p:attrNameLst>
                                          <p:attrName>style.visibility</p:attrName>
                                        </p:attrNameLst>
                                      </p:cBhvr>
                                      <p:to>
                                        <p:strVal val="visible"/>
                                      </p:to>
                                    </p:set>
                                    <p:anim calcmode="lin" valueType="num">
                                      <p:cBhvr>
                                        <p:cTn id="24" dur="1000" fill="hold"/>
                                        <p:tgtEl>
                                          <p:spTgt spid="30">
                                            <p:txEl>
                                              <p:pRg st="2" end="2"/>
                                            </p:txEl>
                                          </p:spTgt>
                                        </p:tgtEl>
                                        <p:attrNameLst>
                                          <p:attrName>ppt_w</p:attrName>
                                        </p:attrNameLst>
                                      </p:cBhvr>
                                      <p:tavLst>
                                        <p:tav tm="0">
                                          <p:val>
                                            <p:strVal val="#ppt_w+.3"/>
                                          </p:val>
                                        </p:tav>
                                        <p:tav tm="100000">
                                          <p:val>
                                            <p:strVal val="#ppt_w"/>
                                          </p:val>
                                        </p:tav>
                                      </p:tavLst>
                                    </p:anim>
                                    <p:anim calcmode="lin" valueType="num">
                                      <p:cBhvr>
                                        <p:cTn id="25" dur="1000" fill="hold"/>
                                        <p:tgtEl>
                                          <p:spTgt spid="30">
                                            <p:txEl>
                                              <p:pRg st="2" end="2"/>
                                            </p:txEl>
                                          </p:spTgt>
                                        </p:tgtEl>
                                        <p:attrNameLst>
                                          <p:attrName>ppt_h</p:attrName>
                                        </p:attrNameLst>
                                      </p:cBhvr>
                                      <p:tavLst>
                                        <p:tav tm="0">
                                          <p:val>
                                            <p:strVal val="#ppt_h"/>
                                          </p:val>
                                        </p:tav>
                                        <p:tav tm="100000">
                                          <p:val>
                                            <p:strVal val="#ppt_h"/>
                                          </p:val>
                                        </p:tav>
                                      </p:tavLst>
                                    </p:anim>
                                    <p:animEffect transition="in" filter="fade">
                                      <p:cBhvr>
                                        <p:cTn id="26" dur="1000"/>
                                        <p:tgtEl>
                                          <p:spTgt spid="30">
                                            <p:txEl>
                                              <p:pRg st="2" end="2"/>
                                            </p:txEl>
                                          </p:spTgt>
                                        </p:tgtEl>
                                      </p:cBhvr>
                                    </p:animEffect>
                                  </p:childTnLst>
                                </p:cTn>
                              </p:par>
                              <p:par>
                                <p:cTn id="27" presetID="50" presetClass="entr" presetSubtype="0" decel="100000" fill="hold" grpId="0" nodeType="withEffect">
                                  <p:stCondLst>
                                    <p:cond delay="0"/>
                                  </p:stCondLst>
                                  <p:childTnLst>
                                    <p:set>
                                      <p:cBhvr>
                                        <p:cTn id="28" dur="1" fill="hold">
                                          <p:stCondLst>
                                            <p:cond delay="0"/>
                                          </p:stCondLst>
                                        </p:cTn>
                                        <p:tgtEl>
                                          <p:spTgt spid="30">
                                            <p:txEl>
                                              <p:pRg st="3" end="3"/>
                                            </p:txEl>
                                          </p:spTgt>
                                        </p:tgtEl>
                                        <p:attrNameLst>
                                          <p:attrName>style.visibility</p:attrName>
                                        </p:attrNameLst>
                                      </p:cBhvr>
                                      <p:to>
                                        <p:strVal val="visible"/>
                                      </p:to>
                                    </p:set>
                                    <p:anim calcmode="lin" valueType="num">
                                      <p:cBhvr>
                                        <p:cTn id="29" dur="1000" fill="hold"/>
                                        <p:tgtEl>
                                          <p:spTgt spid="30">
                                            <p:txEl>
                                              <p:pRg st="3" end="3"/>
                                            </p:txEl>
                                          </p:spTgt>
                                        </p:tgtEl>
                                        <p:attrNameLst>
                                          <p:attrName>ppt_w</p:attrName>
                                        </p:attrNameLst>
                                      </p:cBhvr>
                                      <p:tavLst>
                                        <p:tav tm="0">
                                          <p:val>
                                            <p:strVal val="#ppt_w+.3"/>
                                          </p:val>
                                        </p:tav>
                                        <p:tav tm="100000">
                                          <p:val>
                                            <p:strVal val="#ppt_w"/>
                                          </p:val>
                                        </p:tav>
                                      </p:tavLst>
                                    </p:anim>
                                    <p:anim calcmode="lin" valueType="num">
                                      <p:cBhvr>
                                        <p:cTn id="30" dur="1000" fill="hold"/>
                                        <p:tgtEl>
                                          <p:spTgt spid="30">
                                            <p:txEl>
                                              <p:pRg st="3" end="3"/>
                                            </p:txEl>
                                          </p:spTgt>
                                        </p:tgtEl>
                                        <p:attrNameLst>
                                          <p:attrName>ppt_h</p:attrName>
                                        </p:attrNameLst>
                                      </p:cBhvr>
                                      <p:tavLst>
                                        <p:tav tm="0">
                                          <p:val>
                                            <p:strVal val="#ppt_h"/>
                                          </p:val>
                                        </p:tav>
                                        <p:tav tm="100000">
                                          <p:val>
                                            <p:strVal val="#ppt_h"/>
                                          </p:val>
                                        </p:tav>
                                      </p:tavLst>
                                    </p:anim>
                                    <p:animEffect transition="in" filter="fade">
                                      <p:cBhvr>
                                        <p:cTn id="31" dur="1000"/>
                                        <p:tgtEl>
                                          <p:spTgt spid="30">
                                            <p:txEl>
                                              <p:pRg st="3" end="3"/>
                                            </p:txEl>
                                          </p:spTgt>
                                        </p:tgtEl>
                                      </p:cBhvr>
                                    </p:animEffect>
                                  </p:childTnLst>
                                </p:cTn>
                              </p:par>
                              <p:par>
                                <p:cTn id="32" presetID="50" presetClass="entr" presetSubtype="0" decel="100000" fill="hold" grpId="0" nodeType="withEffect">
                                  <p:stCondLst>
                                    <p:cond delay="0"/>
                                  </p:stCondLst>
                                  <p:childTnLst>
                                    <p:set>
                                      <p:cBhvr>
                                        <p:cTn id="33" dur="1" fill="hold">
                                          <p:stCondLst>
                                            <p:cond delay="0"/>
                                          </p:stCondLst>
                                        </p:cTn>
                                        <p:tgtEl>
                                          <p:spTgt spid="30">
                                            <p:txEl>
                                              <p:pRg st="4" end="4"/>
                                            </p:txEl>
                                          </p:spTgt>
                                        </p:tgtEl>
                                        <p:attrNameLst>
                                          <p:attrName>style.visibility</p:attrName>
                                        </p:attrNameLst>
                                      </p:cBhvr>
                                      <p:to>
                                        <p:strVal val="visible"/>
                                      </p:to>
                                    </p:set>
                                    <p:anim calcmode="lin" valueType="num">
                                      <p:cBhvr>
                                        <p:cTn id="34" dur="1000" fill="hold"/>
                                        <p:tgtEl>
                                          <p:spTgt spid="30">
                                            <p:txEl>
                                              <p:pRg st="4" end="4"/>
                                            </p:txEl>
                                          </p:spTgt>
                                        </p:tgtEl>
                                        <p:attrNameLst>
                                          <p:attrName>ppt_w</p:attrName>
                                        </p:attrNameLst>
                                      </p:cBhvr>
                                      <p:tavLst>
                                        <p:tav tm="0">
                                          <p:val>
                                            <p:strVal val="#ppt_w+.3"/>
                                          </p:val>
                                        </p:tav>
                                        <p:tav tm="100000">
                                          <p:val>
                                            <p:strVal val="#ppt_w"/>
                                          </p:val>
                                        </p:tav>
                                      </p:tavLst>
                                    </p:anim>
                                    <p:anim calcmode="lin" valueType="num">
                                      <p:cBhvr>
                                        <p:cTn id="35" dur="1000" fill="hold"/>
                                        <p:tgtEl>
                                          <p:spTgt spid="30">
                                            <p:txEl>
                                              <p:pRg st="4" end="4"/>
                                            </p:txEl>
                                          </p:spTgt>
                                        </p:tgtEl>
                                        <p:attrNameLst>
                                          <p:attrName>ppt_h</p:attrName>
                                        </p:attrNameLst>
                                      </p:cBhvr>
                                      <p:tavLst>
                                        <p:tav tm="0">
                                          <p:val>
                                            <p:strVal val="#ppt_h"/>
                                          </p:val>
                                        </p:tav>
                                        <p:tav tm="100000">
                                          <p:val>
                                            <p:strVal val="#ppt_h"/>
                                          </p:val>
                                        </p:tav>
                                      </p:tavLst>
                                    </p:anim>
                                    <p:animEffect transition="in" filter="fade">
                                      <p:cBhvr>
                                        <p:cTn id="36" dur="1000"/>
                                        <p:tgtEl>
                                          <p:spTgt spid="30">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30" grpId="0" build="p"/>
    </p:bldLst>
  </p:timing>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audio" Target="../media/audio2.wav"/><Relationship Id="rId1" Type="http://schemas.openxmlformats.org/officeDocument/2006/relationships/slideLayout" Target="../slideLayouts/slideLayout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audio" Target="../media/audio3.wav"/><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23.jpeg"/><Relationship Id="rId4" Type="http://schemas.openxmlformats.org/officeDocument/2006/relationships/image" Target="../media/image21.jpeg"/></Relationships>
</file>

<file path=ppt/slides/_rels/slide1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audio" Target="../media/audio3.wav"/><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1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audio" Target="../media/audio5.wav"/><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audio" Target="../media/audio3.wav"/><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audio" Target="../media/audio8.wav"/><Relationship Id="rId1" Type="http://schemas.openxmlformats.org/officeDocument/2006/relationships/slideLayout" Target="../slideLayouts/slideLayout7.xml"/><Relationship Id="rId5" Type="http://schemas.openxmlformats.org/officeDocument/2006/relationships/image" Target="../media/image27.png"/><Relationship Id="rId4" Type="http://schemas.openxmlformats.org/officeDocument/2006/relationships/image" Target="../media/image26.png"/></Relationships>
</file>

<file path=ppt/slides/_rels/slide16.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audio" Target="../media/audio5.wav"/><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audio" Target="../media/audio5.wav"/><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audio" Target="../media/audio3.wav"/><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9.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audio" Target="../media/audio3.wav"/><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audio" Target="../media/audio3.wav"/><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20.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audio" Target="../media/audio3.wav"/><Relationship Id="rId1" Type="http://schemas.openxmlformats.org/officeDocument/2006/relationships/slideLayout" Target="../slideLayouts/slideLayout2.xml"/><Relationship Id="rId4" Type="http://schemas.openxmlformats.org/officeDocument/2006/relationships/image" Target="../media/image31.jpeg"/></Relationships>
</file>

<file path=ppt/slides/_rels/slide2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audio" Target="../media/audio3.wav"/><Relationship Id="rId1" Type="http://schemas.openxmlformats.org/officeDocument/2006/relationships/slideLayout" Target="../slideLayouts/slideLayout2.xml"/><Relationship Id="rId4" Type="http://schemas.openxmlformats.org/officeDocument/2006/relationships/image" Target="../media/image32.jpeg"/></Relationships>
</file>

<file path=ppt/slides/_rels/slide22.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audio" Target="../media/audio3.wav"/><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2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audio" Target="../media/audio3.wav"/><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audio" Target="../media/audio3.wav"/><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audio" Target="../media/audio3.wav"/><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audio" Target="../media/audio3.wav"/><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audio" Target="../media/audio8.wav"/><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audio" Target="../media/audio3.wav"/><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3.jpe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8" Type="http://schemas.openxmlformats.org/officeDocument/2006/relationships/slide" Target="slide14.xml"/><Relationship Id="rId3" Type="http://schemas.openxmlformats.org/officeDocument/2006/relationships/image" Target="../media/image9.jpeg"/><Relationship Id="rId7" Type="http://schemas.openxmlformats.org/officeDocument/2006/relationships/slide" Target="slide20.xml"/><Relationship Id="rId2" Type="http://schemas.openxmlformats.org/officeDocument/2006/relationships/audio" Target="../media/audio3.wav"/><Relationship Id="rId1" Type="http://schemas.openxmlformats.org/officeDocument/2006/relationships/slideLayout" Target="../slideLayouts/slideLayout2.xml"/><Relationship Id="rId6" Type="http://schemas.openxmlformats.org/officeDocument/2006/relationships/slide" Target="slide31.xml"/><Relationship Id="rId5" Type="http://schemas.openxmlformats.org/officeDocument/2006/relationships/image" Target="../media/image11.jpeg"/><Relationship Id="rId4" Type="http://schemas.openxmlformats.org/officeDocument/2006/relationships/image" Target="../media/image10.jpeg"/></Relationships>
</file>

<file path=ppt/slides/_rels/slide30.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slideLayout" Target="../slideLayouts/slideLayout13.xml"/><Relationship Id="rId1" Type="http://schemas.openxmlformats.org/officeDocument/2006/relationships/audio" Target="file:///C:\Documents%20and%20Settings\aji\My%20Documents\MATERI\bab%203\petir%205.wma" TargetMode="External"/><Relationship Id="rId4" Type="http://schemas.openxmlformats.org/officeDocument/2006/relationships/image" Target="../media/image36.png"/></Relationships>
</file>

<file path=ppt/slides/_rels/slide31.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audio" Target="../media/audio8.wav"/><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audio" Target="../media/audio3.wav"/><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audio" Target="../media/audio3.wav"/><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audio" Target="../media/audio3.wav"/><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audio" Target="../media/audio3.wav"/><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audio" Target="../media/audio3.wav"/><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audio" Target="../media/audio3.wav"/><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10" Type="http://schemas.openxmlformats.org/officeDocument/2006/relationships/image" Target="../media/image19.jpeg"/><Relationship Id="rId4" Type="http://schemas.openxmlformats.org/officeDocument/2006/relationships/image" Target="../media/image13.jpeg"/><Relationship Id="rId9" Type="http://schemas.openxmlformats.org/officeDocument/2006/relationships/image" Target="../media/image18.jpeg"/></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21.jpeg"/><Relationship Id="rId2" Type="http://schemas.openxmlformats.org/officeDocument/2006/relationships/audio" Target="../media/audio3.wav"/><Relationship Id="rId1" Type="http://schemas.openxmlformats.org/officeDocument/2006/relationships/slideLayout" Target="../slideLayouts/slideLayout2.xml"/><Relationship Id="rId6" Type="http://schemas.openxmlformats.org/officeDocument/2006/relationships/image" Target="../media/image20.jpeg"/><Relationship Id="rId5" Type="http://schemas.openxmlformats.org/officeDocument/2006/relationships/image" Target="../media/image6.jpeg"/><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8" Type="http://schemas.openxmlformats.org/officeDocument/2006/relationships/diagramQuickStyle" Target="../diagrams/quickStyle1.xml"/><Relationship Id="rId3" Type="http://schemas.openxmlformats.org/officeDocument/2006/relationships/image" Target="../media/image21.jpeg"/><Relationship Id="rId7" Type="http://schemas.openxmlformats.org/officeDocument/2006/relationships/diagramLayout" Target="../diagrams/layout1.xml"/><Relationship Id="rId2" Type="http://schemas.openxmlformats.org/officeDocument/2006/relationships/audio" Target="../media/audio3.wav"/><Relationship Id="rId1" Type="http://schemas.openxmlformats.org/officeDocument/2006/relationships/slideLayout" Target="../slideLayouts/slideLayout2.xml"/><Relationship Id="rId6" Type="http://schemas.openxmlformats.org/officeDocument/2006/relationships/diagramData" Target="../diagrams/data1.xml"/><Relationship Id="rId5" Type="http://schemas.openxmlformats.org/officeDocument/2006/relationships/image" Target="../media/image11.jpeg"/><Relationship Id="rId10" Type="http://schemas.microsoft.com/office/2007/relationships/diagramDrawing" Target="../diagrams/drawing1.xml"/><Relationship Id="rId4" Type="http://schemas.openxmlformats.org/officeDocument/2006/relationships/image" Target="../media/image6.jpeg"/><Relationship Id="rId9" Type="http://schemas.openxmlformats.org/officeDocument/2006/relationships/diagramColors" Target="../diagrams/colors1.xml"/></Relationships>
</file>

<file path=ppt/slides/_rels/slide9.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3.jpeg"/><Relationship Id="rId7" Type="http://schemas.openxmlformats.org/officeDocument/2006/relationships/diagramColors" Target="../diagrams/colors2.xml"/><Relationship Id="rId2" Type="http://schemas.openxmlformats.org/officeDocument/2006/relationships/audio" Target="../media/audio13.wav"/><Relationship Id="rId1" Type="http://schemas.openxmlformats.org/officeDocument/2006/relationships/slideLayout" Target="../slideLayouts/slideLayout2.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bg>
      <p:bgPr>
        <a:blipFill dpi="0" rotWithShape="1">
          <a:blip r:embed="rId3" cstate="print"/>
          <a:srcRect/>
          <a:tile tx="0" ty="0" sx="100000" sy="100000" flip="none" algn="tl"/>
        </a:blipFill>
        <a:effectLst/>
      </p:bgPr>
    </p:bg>
    <p:spTree>
      <p:nvGrpSpPr>
        <p:cNvPr id="1" name=""/>
        <p:cNvGrpSpPr/>
        <p:nvPr/>
      </p:nvGrpSpPr>
      <p:grpSpPr>
        <a:xfrm>
          <a:off x="0" y="0"/>
          <a:ext cx="0" cy="0"/>
          <a:chOff x="0" y="0"/>
          <a:chExt cx="0" cy="0"/>
        </a:xfrm>
      </p:grpSpPr>
      <p:pic>
        <p:nvPicPr>
          <p:cNvPr id="11269" name="Picture 7"/>
          <p:cNvPicPr>
            <a:picLocks noChangeAspect="1" noChangeArrowheads="1"/>
          </p:cNvPicPr>
          <p:nvPr/>
        </p:nvPicPr>
        <p:blipFill>
          <a:blip r:embed="rId4" cstate="print"/>
          <a:srcRect/>
          <a:stretch>
            <a:fillRect/>
          </a:stretch>
        </p:blipFill>
        <p:spPr bwMode="auto">
          <a:xfrm>
            <a:off x="3729038" y="2752725"/>
            <a:ext cx="2836862" cy="2276475"/>
          </a:xfrm>
          <a:prstGeom prst="rect">
            <a:avLst/>
          </a:prstGeom>
          <a:noFill/>
          <a:ln w="9525">
            <a:noFill/>
            <a:miter lim="800000"/>
            <a:headEnd/>
            <a:tailEnd/>
          </a:ln>
        </p:spPr>
      </p:pic>
      <p:pic>
        <p:nvPicPr>
          <p:cNvPr id="6" name="Content Placeholder 3" descr="FOTO BPK. AGUS.JPG"/>
          <p:cNvPicPr>
            <a:picLocks noChangeAspect="1"/>
          </p:cNvPicPr>
          <p:nvPr/>
        </p:nvPicPr>
        <p:blipFill>
          <a:blip r:embed="rId5" cstate="print"/>
          <a:srcRect l="10000"/>
          <a:stretch>
            <a:fillRect/>
          </a:stretch>
        </p:blipFill>
        <p:spPr bwMode="white">
          <a:xfrm>
            <a:off x="2362200" y="980728"/>
            <a:ext cx="4221832" cy="4048472"/>
          </a:xfrm>
          <a:prstGeom prst="roundRect">
            <a:avLst>
              <a:gd name="adj" fmla="val 8594"/>
            </a:avLst>
          </a:prstGeom>
          <a:solidFill>
            <a:srgbClr val="FFFFFF">
              <a:shade val="85000"/>
            </a:srgbClr>
          </a:solidFill>
          <a:ln w="9525">
            <a:noFill/>
            <a:miter lim="800000"/>
            <a:headEnd/>
            <a:tailEnd/>
          </a:ln>
          <a:effectLst>
            <a:reflection blurRad="12700" stA="38000" endPos="28000" dist="5000" dir="5400000" sy="-100000" algn="bl" rotWithShape="0"/>
          </a:effectLst>
        </p:spPr>
      </p:pic>
      <p:sp>
        <p:nvSpPr>
          <p:cNvPr id="7" name="TextBox 6"/>
          <p:cNvSpPr txBox="1"/>
          <p:nvPr/>
        </p:nvSpPr>
        <p:spPr>
          <a:xfrm>
            <a:off x="381000" y="6273224"/>
            <a:ext cx="8382000" cy="584775"/>
          </a:xfrm>
          <a:prstGeom prst="rect">
            <a:avLst/>
          </a:prstGeom>
          <a:noFill/>
        </p:spPr>
        <p:txBody>
          <a:bodyPr wrap="square" rtlCol="0">
            <a:spAutoFit/>
          </a:bodyPr>
          <a:lstStyle/>
          <a:p>
            <a:pPr algn="ctr"/>
            <a:r>
              <a:rPr lang="id-ID" sz="3200" b="1" i="0">
                <a:effectLst>
                  <a:outerShdw blurRad="38100" dist="38100" dir="2700000" algn="tl">
                    <a:srgbClr val="000000">
                      <a:alpha val="43137"/>
                    </a:srgbClr>
                  </a:outerShdw>
                </a:effectLst>
                <a:latin typeface="Arial Rounded MT Bold" pitchFamily="34" charset="0"/>
              </a:rPr>
              <a:t>a</a:t>
            </a:r>
            <a:r>
              <a:rPr lang="id-ID" sz="3200" b="1" i="0" smtClean="0">
                <a:effectLst>
                  <a:outerShdw blurRad="38100" dist="38100" dir="2700000" algn="tl">
                    <a:srgbClr val="000000">
                      <a:alpha val="43137"/>
                    </a:srgbClr>
                  </a:outerShdw>
                </a:effectLst>
                <a:latin typeface="Arial Rounded MT Bold" pitchFamily="34" charset="0"/>
              </a:rPr>
              <a:t>guspurnomosite.blogspot.com</a:t>
            </a:r>
            <a:endParaRPr lang="id-ID" sz="3200" b="1" i="0">
              <a:effectLst>
                <a:outerShdw blurRad="38100" dist="38100" dir="2700000" algn="tl">
                  <a:srgbClr val="000000">
                    <a:alpha val="43137"/>
                  </a:srgbClr>
                </a:outerShdw>
              </a:effectLst>
              <a:latin typeface="Arial Rounded MT Bold" pitchFamily="34" charset="0"/>
            </a:endParaRPr>
          </a:p>
        </p:txBody>
      </p:sp>
      <p:sp>
        <p:nvSpPr>
          <p:cNvPr id="8" name="Rounded Rectangle 7"/>
          <p:cNvSpPr/>
          <p:nvPr/>
        </p:nvSpPr>
        <p:spPr bwMode="auto">
          <a:xfrm>
            <a:off x="762000" y="5181600"/>
            <a:ext cx="7325816" cy="1008112"/>
          </a:xfrm>
          <a:prstGeom prst="roundRect">
            <a:avLst/>
          </a:prstGeom>
          <a:blipFill>
            <a:blip r:embed="rId6" cstate="print"/>
            <a:tile tx="0" ty="0" sx="100000" sy="100000" flip="none" algn="tl"/>
          </a:blipFill>
          <a:ln w="9525"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id-ID" sz="5400" b="1" i="0" smtClean="0">
                <a:solidFill>
                  <a:srgbClr val="C00000"/>
                </a:solidFill>
                <a:effectLst>
                  <a:outerShdw blurRad="38100" dist="38100" dir="2700000" algn="tl">
                    <a:srgbClr val="000000">
                      <a:alpha val="43137"/>
                    </a:srgbClr>
                  </a:outerShdw>
                </a:effectLst>
                <a:latin typeface="Arial Rounded MT Bold" pitchFamily="34" charset="0"/>
                <a:cs typeface="Aharoni" pitchFamily="2" charset="-79"/>
              </a:rPr>
              <a:t>Drs. Agus Purnomo</a:t>
            </a:r>
            <a:endParaRPr kumimoji="0" lang="id-ID" sz="4000" b="1" i="0" u="none" strike="noStrike" cap="none" normalizeH="0" baseline="0" smtClean="0">
              <a:ln>
                <a:noFill/>
              </a:ln>
              <a:solidFill>
                <a:srgbClr val="C00000"/>
              </a:solidFill>
              <a:effectLst>
                <a:outerShdw blurRad="38100" dist="38100" dir="2700000" algn="tl">
                  <a:srgbClr val="000000">
                    <a:alpha val="43137"/>
                  </a:srgbClr>
                </a:outerShdw>
              </a:effectLst>
              <a:latin typeface="Arial Rounded MT Bold" pitchFamily="34" charset="0"/>
              <a:cs typeface="Aharoni" pitchFamily="2" charset="-79"/>
            </a:endParaRPr>
          </a:p>
        </p:txBody>
      </p:sp>
      <p:sp>
        <p:nvSpPr>
          <p:cNvPr id="10" name="Title 1"/>
          <p:cNvSpPr>
            <a:spLocks noGrp="1"/>
          </p:cNvSpPr>
          <p:nvPr>
            <p:ph type="ctrTitle"/>
          </p:nvPr>
        </p:nvSpPr>
        <p:spPr>
          <a:xfrm>
            <a:off x="0" y="1"/>
            <a:ext cx="9144000" cy="836712"/>
          </a:xfrm>
          <a:gradFill>
            <a:gsLst>
              <a:gs pos="0">
                <a:srgbClr val="FFF200"/>
              </a:gs>
              <a:gs pos="45000">
                <a:srgbClr val="FF7A00"/>
              </a:gs>
              <a:gs pos="70000">
                <a:srgbClr val="FF0300"/>
              </a:gs>
              <a:gs pos="100000">
                <a:srgbClr val="4D0808"/>
              </a:gs>
            </a:gsLst>
            <a:lin ang="5400000" scaled="0"/>
          </a:gradFill>
        </p:spPr>
        <p:txBody>
          <a:bodyPr>
            <a:noAutofit/>
          </a:bodyPr>
          <a:lstStyle/>
          <a:p>
            <a:pPr algn="ctr"/>
            <a:r>
              <a:rPr lang="sv-SE" sz="4400" b="1" smtClean="0">
                <a:solidFill>
                  <a:srgbClr val="000000"/>
                </a:solidFill>
                <a:effectLst>
                  <a:outerShdw blurRad="38100" dist="38100" dir="2700000" algn="tl">
                    <a:srgbClr val="000000">
                      <a:alpha val="43137"/>
                    </a:srgbClr>
                  </a:outerShdw>
                </a:effectLst>
              </a:rPr>
              <a:t>ENERGI DAN DAYA LISTRIK </a:t>
            </a:r>
            <a:endParaRPr lang="id-ID" sz="4400" b="1" dirty="0">
              <a:solidFill>
                <a:srgbClr val="000000"/>
              </a:solidFill>
              <a:effectLst>
                <a:outerShdw blurRad="38100" dist="38100" dir="2700000" algn="tl">
                  <a:srgbClr val="000000">
                    <a:alpha val="43137"/>
                  </a:srgbClr>
                </a:outerShdw>
              </a:effectLst>
            </a:endParaRPr>
          </a:p>
        </p:txBody>
      </p:sp>
    </p:spTree>
  </p:cSld>
  <p:clrMapOvr>
    <a:masterClrMapping/>
  </p:clrMapOvr>
  <p:transition advClick="0" advTm="20000">
    <p:wheel spokes="8"/>
    <p:sndAc>
      <p:stSnd>
        <p:snd r:embed="rId2" name="camera.wav"/>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3"/>
          <p:cNvSpPr>
            <a:spLocks noGrp="1" noChangeArrowheads="1"/>
          </p:cNvSpPr>
          <p:nvPr>
            <p:ph idx="1"/>
          </p:nvPr>
        </p:nvSpPr>
        <p:spPr>
          <a:xfrm>
            <a:off x="0" y="692696"/>
            <a:ext cx="9144000" cy="2664867"/>
          </a:xfrm>
          <a:ln>
            <a:solidFill>
              <a:srgbClr val="00B050"/>
            </a:solidFill>
          </a:ln>
        </p:spPr>
        <p:txBody>
          <a:bodyPr>
            <a:normAutofit/>
          </a:bodyPr>
          <a:lstStyle/>
          <a:p>
            <a:pPr marL="0" indent="0" eaLnBrk="1" hangingPunct="1">
              <a:lnSpc>
                <a:spcPct val="80000"/>
              </a:lnSpc>
              <a:buFont typeface="Wingdings" pitchFamily="2" charset="2"/>
              <a:buNone/>
              <a:defRPr/>
            </a:pPr>
            <a:r>
              <a:rPr lang="en-US" sz="2000" b="1" dirty="0" smtClean="0">
                <a:solidFill>
                  <a:schemeClr val="bg2">
                    <a:lumMod val="10000"/>
                  </a:schemeClr>
                </a:solidFill>
              </a:rPr>
              <a:t>PADA  ALAT LISTRIK YANG MENGKONVERSI ENERGI LISTRIK MENJADI ENERGI PANAS (KALOR) DIGUNAKAN ELEMEN PEMANAS YANG TERBUAT DARI  BAHAN KONDUKTOR (KAWAT HALUS) DENGAN HAMBATAN JENIS CUKUP BESAR  SEHINGGA DAPAT MENGHASILKAN  KALOR JIKA DILEWATI ARUS LISTRIK.  CONTOH BAHAN KONDUKTOR ELEMEN PEMANAS ADALAH KAWAT NIKELIN, KONSTANTAN DAN KAWAT NIKROM</a:t>
            </a:r>
            <a:endParaRPr lang="en-US" sz="900" b="1" dirty="0" smtClean="0">
              <a:solidFill>
                <a:schemeClr val="bg2">
                  <a:lumMod val="10000"/>
                </a:schemeClr>
              </a:solidFill>
            </a:endParaRPr>
          </a:p>
          <a:p>
            <a:pPr marL="0" indent="0" eaLnBrk="1" hangingPunct="1">
              <a:lnSpc>
                <a:spcPct val="80000"/>
              </a:lnSpc>
              <a:buFont typeface="Wingdings" pitchFamily="2" charset="2"/>
              <a:buNone/>
              <a:defRPr/>
            </a:pPr>
            <a:endParaRPr lang="en-US" sz="1200" b="1" dirty="0" smtClean="0">
              <a:solidFill>
                <a:srgbClr val="FFFF00"/>
              </a:solidFill>
            </a:endParaRPr>
          </a:p>
          <a:p>
            <a:pPr marL="0" indent="0" eaLnBrk="1" hangingPunct="1">
              <a:lnSpc>
                <a:spcPct val="80000"/>
              </a:lnSpc>
              <a:buClr>
                <a:schemeClr val="tx1"/>
              </a:buClr>
              <a:buSzTx/>
              <a:buFont typeface="Wingdings" pitchFamily="2" charset="2"/>
              <a:buNone/>
              <a:defRPr/>
            </a:pPr>
            <a:r>
              <a:rPr lang="sv-SE" sz="2200" b="1" dirty="0" smtClean="0"/>
              <a:t>BESARNYA ENERGI KALOR YANG DIHASILKAN DARI KONVERSI ENERGI LISTRIK  MENJADI ENERGI KALOR  DAPAT DIRUMUSKAN</a:t>
            </a:r>
          </a:p>
          <a:p>
            <a:pPr eaLnBrk="1" hangingPunct="1">
              <a:lnSpc>
                <a:spcPct val="80000"/>
              </a:lnSpc>
              <a:buClr>
                <a:schemeClr val="tx1"/>
              </a:buClr>
              <a:buSzTx/>
              <a:buFontTx/>
              <a:buAutoNum type="arabicPeriod"/>
              <a:defRPr/>
            </a:pPr>
            <a:endParaRPr lang="en-US" sz="1600" b="1" dirty="0" smtClean="0"/>
          </a:p>
        </p:txBody>
      </p:sp>
      <p:sp>
        <p:nvSpPr>
          <p:cNvPr id="19459" name="Rectangle 4"/>
          <p:cNvSpPr>
            <a:spLocks noChangeArrowheads="1"/>
          </p:cNvSpPr>
          <p:nvPr/>
        </p:nvSpPr>
        <p:spPr bwMode="auto">
          <a:xfrm>
            <a:off x="0" y="0"/>
            <a:ext cx="9144000" cy="620688"/>
          </a:xfrm>
          <a:prstGeom prst="rect">
            <a:avLst/>
          </a:prstGeom>
          <a:blipFill>
            <a:blip r:embed="rId3" cstate="print"/>
            <a:tile tx="0" ty="0" sx="100000" sy="100000" flip="none" algn="tl"/>
          </a:blipFill>
          <a:ln w="9525">
            <a:noFill/>
            <a:miter lim="800000"/>
            <a:headEnd/>
            <a:tailEnd/>
          </a:ln>
        </p:spPr>
        <p:txBody>
          <a:bodyPr/>
          <a:lstStyle/>
          <a:p>
            <a:pPr marL="342900" indent="-342900" algn="ctr">
              <a:spcBef>
                <a:spcPct val="20000"/>
              </a:spcBef>
              <a:buClr>
                <a:schemeClr val="bg2"/>
              </a:buClr>
              <a:buSzPct val="75000"/>
              <a:buFont typeface="Wingdings" pitchFamily="2" charset="2"/>
              <a:buNone/>
            </a:pPr>
            <a:r>
              <a:rPr lang="en-US" sz="4000" b="1"/>
              <a:t>ELEMEN PEMANAS</a:t>
            </a:r>
          </a:p>
          <a:p>
            <a:pPr marL="342900" indent="-342900" algn="ctr">
              <a:spcBef>
                <a:spcPct val="20000"/>
              </a:spcBef>
              <a:buClr>
                <a:schemeClr val="bg2"/>
              </a:buClr>
              <a:buSzPct val="75000"/>
              <a:buFont typeface="Wingdings" pitchFamily="2" charset="2"/>
              <a:buNone/>
            </a:pPr>
            <a:endParaRPr lang="en-US" sz="4000" b="1"/>
          </a:p>
        </p:txBody>
      </p:sp>
      <p:sp>
        <p:nvSpPr>
          <p:cNvPr id="4" name="TextBox 3"/>
          <p:cNvSpPr txBox="1"/>
          <p:nvPr/>
        </p:nvSpPr>
        <p:spPr>
          <a:xfrm>
            <a:off x="395536" y="3429000"/>
            <a:ext cx="2288282" cy="1200150"/>
          </a:xfrm>
          <a:prstGeom prst="rect">
            <a:avLst/>
          </a:prstGeom>
          <a:solidFill>
            <a:schemeClr val="bg2">
              <a:lumMod val="50000"/>
            </a:schemeClr>
          </a:solidFill>
          <a:effectLst>
            <a:glow rad="228600">
              <a:schemeClr val="accent3">
                <a:satMod val="175000"/>
                <a:alpha val="40000"/>
              </a:schemeClr>
            </a:glow>
          </a:effectLst>
        </p:spPr>
        <p:txBody>
          <a:bodyPr wrap="square">
            <a:spAutoFit/>
          </a:bodyPr>
          <a:lstStyle/>
          <a:p>
            <a:pPr>
              <a:defRPr/>
            </a:pPr>
            <a:endParaRPr lang="en-US" sz="2400" b="1" dirty="0">
              <a:solidFill>
                <a:schemeClr val="bg1">
                  <a:lumMod val="10000"/>
                  <a:lumOff val="90000"/>
                </a:schemeClr>
              </a:solidFill>
              <a:cs typeface="+mn-cs"/>
            </a:endParaRPr>
          </a:p>
          <a:p>
            <a:pPr>
              <a:defRPr/>
            </a:pPr>
            <a:r>
              <a:rPr lang="en-US" sz="2400" b="1" dirty="0">
                <a:solidFill>
                  <a:schemeClr val="bg2">
                    <a:lumMod val="10000"/>
                  </a:schemeClr>
                </a:solidFill>
                <a:cs typeface="+mn-cs"/>
              </a:rPr>
              <a:t>W   =  V  I    t</a:t>
            </a:r>
          </a:p>
          <a:p>
            <a:pPr>
              <a:defRPr/>
            </a:pPr>
            <a:r>
              <a:rPr lang="en-US" sz="2400" b="1" dirty="0">
                <a:solidFill>
                  <a:schemeClr val="bg1">
                    <a:lumMod val="10000"/>
                    <a:lumOff val="90000"/>
                  </a:schemeClr>
                </a:solidFill>
                <a:cs typeface="+mn-cs"/>
              </a:rPr>
              <a:t>               </a:t>
            </a:r>
          </a:p>
        </p:txBody>
      </p:sp>
      <p:sp>
        <p:nvSpPr>
          <p:cNvPr id="5" name="Right Arrow 4"/>
          <p:cNvSpPr/>
          <p:nvPr/>
        </p:nvSpPr>
        <p:spPr>
          <a:xfrm>
            <a:off x="3143250" y="3929063"/>
            <a:ext cx="714375" cy="2857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Oval 5"/>
          <p:cNvSpPr/>
          <p:nvPr/>
        </p:nvSpPr>
        <p:spPr>
          <a:xfrm>
            <a:off x="4429124" y="3643314"/>
            <a:ext cx="3167212" cy="1000125"/>
          </a:xfrm>
          <a:prstGeom prst="ellipse">
            <a:avLst/>
          </a:prstGeom>
          <a:ln>
            <a:noFill/>
          </a:ln>
          <a:effectLst>
            <a:outerShdw blurRad="184150" dist="241300" dir="11520000" sx="110000" sy="110000" algn="ctr">
              <a:srgbClr val="000000">
                <a:alpha val="18000"/>
              </a:srgbClr>
            </a:outerShdw>
          </a:effectLst>
          <a:scene3d>
            <a:camera prst="perspectiveFront" fov="5100000">
              <a:rot lat="0" lon="2100000" rev="0"/>
            </a:camera>
            <a:lightRig rig="flood" dir="t">
              <a:rot lat="0" lon="0" rev="13800000"/>
            </a:lightRig>
          </a:scene3d>
          <a:sp3d extrusionH="107950" prstMaterial="plastic">
            <a:bevelT w="82550" h="63500" prst="divot"/>
            <a:bevelB/>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rgbClr val="FF0000"/>
                </a:solidFill>
              </a:rPr>
              <a:t>SATUANNYA joule</a:t>
            </a:r>
          </a:p>
        </p:txBody>
      </p:sp>
      <p:sp>
        <p:nvSpPr>
          <p:cNvPr id="7" name="TextBox 6"/>
          <p:cNvSpPr txBox="1"/>
          <p:nvPr/>
        </p:nvSpPr>
        <p:spPr>
          <a:xfrm>
            <a:off x="467544" y="4797152"/>
            <a:ext cx="2857500" cy="1200150"/>
          </a:xfrm>
          <a:prstGeom prst="rect">
            <a:avLst/>
          </a:prstGeom>
          <a:solidFill>
            <a:schemeClr val="bg2">
              <a:lumMod val="50000"/>
            </a:schemeClr>
          </a:solidFill>
          <a:scene3d>
            <a:camera prst="orthographicFront"/>
            <a:lightRig rig="threePt" dir="t"/>
          </a:scene3d>
          <a:sp3d>
            <a:bevelT w="114300" prst="hardEdge"/>
          </a:sp3d>
        </p:spPr>
        <p:txBody>
          <a:bodyPr>
            <a:spAutoFit/>
          </a:bodyPr>
          <a:lstStyle/>
          <a:p>
            <a:pPr>
              <a:defRPr/>
            </a:pPr>
            <a:endParaRPr lang="en-US" sz="2400" b="1" dirty="0">
              <a:solidFill>
                <a:schemeClr val="bg1">
                  <a:lumMod val="10000"/>
                  <a:lumOff val="90000"/>
                </a:schemeClr>
              </a:solidFill>
              <a:cs typeface="+mn-cs"/>
            </a:endParaRPr>
          </a:p>
          <a:p>
            <a:pPr>
              <a:defRPr/>
            </a:pPr>
            <a:r>
              <a:rPr lang="en-US" sz="2400" b="1" dirty="0">
                <a:solidFill>
                  <a:schemeClr val="bg2">
                    <a:lumMod val="10000"/>
                  </a:schemeClr>
                </a:solidFill>
                <a:cs typeface="+mn-cs"/>
              </a:rPr>
              <a:t>W   =  0,24  V  I    t</a:t>
            </a:r>
          </a:p>
          <a:p>
            <a:pPr>
              <a:defRPr/>
            </a:pPr>
            <a:r>
              <a:rPr lang="en-US" sz="2400" b="1" dirty="0">
                <a:solidFill>
                  <a:schemeClr val="bg1">
                    <a:lumMod val="10000"/>
                    <a:lumOff val="90000"/>
                  </a:schemeClr>
                </a:solidFill>
                <a:cs typeface="+mn-cs"/>
              </a:rPr>
              <a:t>               </a:t>
            </a:r>
          </a:p>
        </p:txBody>
      </p:sp>
      <p:sp>
        <p:nvSpPr>
          <p:cNvPr id="8" name="Oval 7"/>
          <p:cNvSpPr/>
          <p:nvPr/>
        </p:nvSpPr>
        <p:spPr>
          <a:xfrm>
            <a:off x="5364088" y="5013176"/>
            <a:ext cx="2714625" cy="1143000"/>
          </a:xfrm>
          <a:prstGeom prst="ellipse">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0800000" scaled="1"/>
            <a:tileRect/>
          </a:gradFill>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rgbClr val="FF0000"/>
                </a:solidFill>
              </a:rPr>
              <a:t>SATUANNYA </a:t>
            </a:r>
            <a:r>
              <a:rPr lang="en-US" dirty="0" err="1">
                <a:solidFill>
                  <a:srgbClr val="FF0000"/>
                </a:solidFill>
              </a:rPr>
              <a:t>kalori</a:t>
            </a:r>
            <a:endParaRPr lang="en-US" dirty="0">
              <a:solidFill>
                <a:srgbClr val="FF0000"/>
              </a:solidFill>
            </a:endParaRPr>
          </a:p>
        </p:txBody>
      </p:sp>
      <p:sp>
        <p:nvSpPr>
          <p:cNvPr id="9" name="Right Arrow 8"/>
          <p:cNvSpPr/>
          <p:nvPr/>
        </p:nvSpPr>
        <p:spPr>
          <a:xfrm>
            <a:off x="3929063" y="5286375"/>
            <a:ext cx="714375" cy="2857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Rectangle 9"/>
          <p:cNvSpPr/>
          <p:nvPr/>
        </p:nvSpPr>
        <p:spPr>
          <a:xfrm>
            <a:off x="500062" y="6237312"/>
            <a:ext cx="7528321" cy="620688"/>
          </a:xfrm>
          <a:prstGeom prst="rect">
            <a:avLst/>
          </a:prstGeom>
          <a:solidFill>
            <a:schemeClr val="accent4">
              <a:lumMod val="75000"/>
            </a:schemeClr>
          </a:solidFill>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dirty="0">
                <a:solidFill>
                  <a:schemeClr val="bg1"/>
                </a:solidFill>
              </a:rPr>
              <a:t>INGAT   1 joule  =  024 </a:t>
            </a:r>
            <a:r>
              <a:rPr lang="en-US" sz="2400" dirty="0" err="1">
                <a:solidFill>
                  <a:schemeClr val="bg1"/>
                </a:solidFill>
              </a:rPr>
              <a:t>kalori</a:t>
            </a:r>
            <a:endParaRPr lang="en-US" sz="2400" dirty="0">
              <a:solidFill>
                <a:schemeClr val="bg1"/>
              </a:solidFill>
            </a:endParaRPr>
          </a:p>
        </p:txBody>
      </p:sp>
    </p:spTree>
  </p:cSld>
  <p:clrMapOvr>
    <a:masterClrMapping/>
  </p:clrMapOvr>
  <p:transition>
    <p:wheel spokes="8"/>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grpId="0" nodeType="clickEffect">
                                  <p:stCondLst>
                                    <p:cond delay="0"/>
                                  </p:stCondLst>
                                  <p:childTnLst>
                                    <p:animScale>
                                      <p:cBhvr>
                                        <p:cTn id="6" dur="2000" fill="hold"/>
                                        <p:tgtEl>
                                          <p:spTgt spid="5"/>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6" presetClass="emph" presetSubtype="0" fill="hold" grpId="0" nodeType="clickEffect">
                                  <p:stCondLst>
                                    <p:cond delay="0"/>
                                  </p:stCondLst>
                                  <p:childTnLst>
                                    <p:animScale>
                                      <p:cBhvr>
                                        <p:cTn id="10" dur="2000" fill="hold"/>
                                        <p:tgtEl>
                                          <p:spTgt spid="9"/>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3"/>
          <p:cNvSpPr>
            <a:spLocks noGrp="1" noChangeArrowheads="1"/>
          </p:cNvSpPr>
          <p:nvPr>
            <p:ph idx="1"/>
          </p:nvPr>
        </p:nvSpPr>
        <p:spPr>
          <a:xfrm>
            <a:off x="0" y="0"/>
            <a:ext cx="9144000" cy="1928813"/>
          </a:xfrm>
          <a:solidFill>
            <a:schemeClr val="bg1">
              <a:lumMod val="90000"/>
              <a:lumOff val="10000"/>
            </a:schemeClr>
          </a:solidFill>
        </p:spPr>
        <p:txBody>
          <a:bodyPr/>
          <a:lstStyle/>
          <a:p>
            <a:pPr marL="0" indent="0" algn="just" eaLnBrk="1" hangingPunct="1">
              <a:lnSpc>
                <a:spcPct val="80000"/>
              </a:lnSpc>
              <a:buFont typeface="Wingdings" pitchFamily="2" charset="2"/>
              <a:buNone/>
              <a:defRPr/>
            </a:pPr>
            <a:endParaRPr lang="nb-NO" sz="2100" b="1" dirty="0" smtClean="0">
              <a:solidFill>
                <a:srgbClr val="FFFF00"/>
              </a:solidFill>
            </a:endParaRPr>
          </a:p>
          <a:p>
            <a:pPr marL="0" indent="0" algn="just" eaLnBrk="1" hangingPunct="1">
              <a:lnSpc>
                <a:spcPct val="80000"/>
              </a:lnSpc>
              <a:buFont typeface="Wingdings" pitchFamily="2" charset="2"/>
              <a:buNone/>
              <a:defRPr/>
            </a:pPr>
            <a:r>
              <a:rPr lang="nb-NO" sz="2400" b="1" dirty="0" smtClean="0"/>
              <a:t>PADA ELEMEN PEMANAS BERLAKU AZAS BLACK YAITU BESARNYA KALOR YANG DI LEPAS ( Wpanas atau V I t)  = KALOR YANG DITERIMA ( Q = m c </a:t>
            </a:r>
            <a:r>
              <a:rPr lang="el-GR" sz="2400" b="1" dirty="0" smtClean="0"/>
              <a:t>Δ</a:t>
            </a:r>
            <a:r>
              <a:rPr lang="en-US" sz="2400" b="1" dirty="0" smtClean="0"/>
              <a:t> t )</a:t>
            </a:r>
            <a:endParaRPr lang="nb-NO" sz="2400" b="1" i="1" dirty="0" smtClean="0"/>
          </a:p>
        </p:txBody>
      </p:sp>
      <p:sp>
        <p:nvSpPr>
          <p:cNvPr id="4" name="Rounded Rectangle 3"/>
          <p:cNvSpPr/>
          <p:nvPr/>
        </p:nvSpPr>
        <p:spPr>
          <a:xfrm>
            <a:off x="428625" y="2286000"/>
            <a:ext cx="8286750" cy="2007096"/>
          </a:xfrm>
          <a:prstGeom prst="roundRect">
            <a:avLst/>
          </a:prstGeom>
          <a:blipFill>
            <a:blip r:embed="rId4" cstate="print"/>
            <a:tile tx="0" ty="0" sx="100000" sy="100000" flip="none" algn="tl"/>
          </a:blipFill>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defRPr/>
            </a:pPr>
            <a:r>
              <a:rPr lang="en-US" sz="3600" b="1" dirty="0">
                <a:solidFill>
                  <a:schemeClr val="tx1"/>
                </a:solidFill>
              </a:rPr>
              <a:t>RUMUS</a:t>
            </a:r>
          </a:p>
          <a:p>
            <a:pPr algn="ctr">
              <a:defRPr/>
            </a:pPr>
            <a:r>
              <a:rPr lang="en-US" sz="3600" b="1" dirty="0">
                <a:solidFill>
                  <a:schemeClr val="tx1"/>
                </a:solidFill>
              </a:rPr>
              <a:t>W       = m c  </a:t>
            </a:r>
            <a:r>
              <a:rPr lang="el-GR" sz="3600" b="1" dirty="0">
                <a:solidFill>
                  <a:schemeClr val="tx1"/>
                </a:solidFill>
              </a:rPr>
              <a:t>Δ</a:t>
            </a:r>
            <a:r>
              <a:rPr lang="en-US" sz="3600" b="1" dirty="0">
                <a:solidFill>
                  <a:schemeClr val="tx1"/>
                </a:solidFill>
              </a:rPr>
              <a:t> T</a:t>
            </a:r>
          </a:p>
          <a:p>
            <a:pPr algn="ctr">
              <a:defRPr/>
            </a:pPr>
            <a:r>
              <a:rPr lang="en-US" sz="3600" b="1" dirty="0">
                <a:solidFill>
                  <a:schemeClr val="tx1"/>
                </a:solidFill>
              </a:rPr>
              <a:t>V  I  t  = m c  </a:t>
            </a:r>
            <a:r>
              <a:rPr lang="el-GR" sz="3600" b="1" dirty="0">
                <a:solidFill>
                  <a:schemeClr val="tx1"/>
                </a:solidFill>
              </a:rPr>
              <a:t>Δ</a:t>
            </a:r>
            <a:r>
              <a:rPr lang="en-US" sz="3600" b="1" dirty="0">
                <a:solidFill>
                  <a:schemeClr val="tx1"/>
                </a:solidFill>
              </a:rPr>
              <a:t> T</a:t>
            </a:r>
          </a:p>
        </p:txBody>
      </p:sp>
      <p:sp>
        <p:nvSpPr>
          <p:cNvPr id="5" name="Flowchart: Predefined Process 4"/>
          <p:cNvSpPr/>
          <p:nvPr/>
        </p:nvSpPr>
        <p:spPr>
          <a:xfrm>
            <a:off x="323528" y="4500563"/>
            <a:ext cx="8820472" cy="2357437"/>
          </a:xfrm>
          <a:prstGeom prst="flowChartPredefinedProcess">
            <a:avLst/>
          </a:prstGeom>
          <a:blipFill>
            <a:blip r:embed="rId5" cstate="print"/>
            <a:tile tx="0" ty="0" sx="100000" sy="100000" flip="none" algn="tl"/>
          </a:blipFill>
          <a:scene3d>
            <a:camera prst="perspectiveAbove"/>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800" dirty="0">
                <a:solidFill>
                  <a:schemeClr val="tx1"/>
                </a:solidFill>
              </a:rPr>
              <a:t>m = </a:t>
            </a:r>
            <a:r>
              <a:rPr lang="en-US" sz="2800" dirty="0" err="1">
                <a:solidFill>
                  <a:schemeClr val="tx1"/>
                </a:solidFill>
              </a:rPr>
              <a:t>massa</a:t>
            </a:r>
            <a:r>
              <a:rPr lang="en-US" sz="2800" dirty="0">
                <a:solidFill>
                  <a:schemeClr val="tx1"/>
                </a:solidFill>
              </a:rPr>
              <a:t> </a:t>
            </a:r>
            <a:r>
              <a:rPr lang="en-US" sz="2800" dirty="0" err="1">
                <a:solidFill>
                  <a:schemeClr val="tx1"/>
                </a:solidFill>
              </a:rPr>
              <a:t>satuannya</a:t>
            </a:r>
            <a:r>
              <a:rPr lang="en-US" sz="2800" dirty="0">
                <a:solidFill>
                  <a:schemeClr val="tx1"/>
                </a:solidFill>
              </a:rPr>
              <a:t> gram</a:t>
            </a:r>
          </a:p>
          <a:p>
            <a:pPr algn="ctr">
              <a:defRPr/>
            </a:pPr>
            <a:r>
              <a:rPr lang="en-US" sz="2800" dirty="0">
                <a:solidFill>
                  <a:schemeClr val="tx1"/>
                </a:solidFill>
              </a:rPr>
              <a:t>c  =  </a:t>
            </a:r>
            <a:r>
              <a:rPr lang="en-US" sz="2800" dirty="0" err="1">
                <a:solidFill>
                  <a:schemeClr val="tx1"/>
                </a:solidFill>
              </a:rPr>
              <a:t>kalor</a:t>
            </a:r>
            <a:r>
              <a:rPr lang="en-US" sz="2800" dirty="0">
                <a:solidFill>
                  <a:schemeClr val="tx1"/>
                </a:solidFill>
              </a:rPr>
              <a:t> </a:t>
            </a:r>
            <a:r>
              <a:rPr lang="en-US" sz="2800" dirty="0" err="1">
                <a:solidFill>
                  <a:schemeClr val="tx1"/>
                </a:solidFill>
              </a:rPr>
              <a:t>jenis</a:t>
            </a:r>
            <a:r>
              <a:rPr lang="en-US" sz="2800" dirty="0">
                <a:solidFill>
                  <a:schemeClr val="tx1"/>
                </a:solidFill>
              </a:rPr>
              <a:t> </a:t>
            </a:r>
            <a:r>
              <a:rPr lang="en-US" sz="2800" dirty="0" err="1">
                <a:solidFill>
                  <a:schemeClr val="tx1"/>
                </a:solidFill>
              </a:rPr>
              <a:t>benda</a:t>
            </a:r>
            <a:r>
              <a:rPr lang="en-US" sz="2800" dirty="0">
                <a:solidFill>
                  <a:schemeClr val="tx1"/>
                </a:solidFill>
              </a:rPr>
              <a:t> </a:t>
            </a:r>
            <a:r>
              <a:rPr lang="en-US" sz="2800" dirty="0" err="1">
                <a:solidFill>
                  <a:schemeClr val="tx1"/>
                </a:solidFill>
              </a:rPr>
              <a:t>satuannya</a:t>
            </a:r>
            <a:r>
              <a:rPr lang="en-US" sz="2800" dirty="0">
                <a:solidFill>
                  <a:schemeClr val="tx1"/>
                </a:solidFill>
              </a:rPr>
              <a:t> joule/</a:t>
            </a:r>
            <a:r>
              <a:rPr lang="en-US" sz="2800" dirty="0" err="1">
                <a:solidFill>
                  <a:schemeClr val="tx1"/>
                </a:solidFill>
              </a:rPr>
              <a:t>kgºC</a:t>
            </a:r>
            <a:r>
              <a:rPr lang="el-GR" sz="2800" dirty="0">
                <a:solidFill>
                  <a:schemeClr val="tx1"/>
                </a:solidFill>
              </a:rPr>
              <a:t> </a:t>
            </a:r>
            <a:endParaRPr lang="en-US" sz="2800" dirty="0">
              <a:solidFill>
                <a:schemeClr val="tx1"/>
              </a:solidFill>
            </a:endParaRPr>
          </a:p>
          <a:p>
            <a:pPr algn="ctr">
              <a:defRPr/>
            </a:pPr>
            <a:r>
              <a:rPr lang="el-GR" sz="2800" dirty="0">
                <a:solidFill>
                  <a:schemeClr val="tx1"/>
                </a:solidFill>
              </a:rPr>
              <a:t>Δ</a:t>
            </a:r>
            <a:r>
              <a:rPr lang="en-US" sz="2800" dirty="0">
                <a:solidFill>
                  <a:schemeClr val="tx1"/>
                </a:solidFill>
              </a:rPr>
              <a:t>T  = </a:t>
            </a:r>
            <a:r>
              <a:rPr lang="en-US" sz="2800" dirty="0" err="1">
                <a:solidFill>
                  <a:schemeClr val="tx1"/>
                </a:solidFill>
              </a:rPr>
              <a:t>perubahan</a:t>
            </a:r>
            <a:r>
              <a:rPr lang="en-US" sz="2800" dirty="0">
                <a:solidFill>
                  <a:schemeClr val="tx1"/>
                </a:solidFill>
              </a:rPr>
              <a:t> </a:t>
            </a:r>
            <a:r>
              <a:rPr lang="en-US" sz="2800" dirty="0" err="1">
                <a:solidFill>
                  <a:schemeClr val="tx1"/>
                </a:solidFill>
              </a:rPr>
              <a:t>suhu</a:t>
            </a:r>
            <a:r>
              <a:rPr lang="en-US" sz="2800" dirty="0">
                <a:solidFill>
                  <a:schemeClr val="tx1"/>
                </a:solidFill>
              </a:rPr>
              <a:t> </a:t>
            </a:r>
            <a:r>
              <a:rPr lang="en-US" sz="2800" dirty="0" err="1">
                <a:solidFill>
                  <a:schemeClr val="tx1"/>
                </a:solidFill>
              </a:rPr>
              <a:t>satuannya</a:t>
            </a:r>
            <a:r>
              <a:rPr lang="en-US" sz="2800" dirty="0">
                <a:solidFill>
                  <a:schemeClr val="tx1"/>
                </a:solidFill>
              </a:rPr>
              <a:t> ºC</a:t>
            </a:r>
          </a:p>
          <a:p>
            <a:pPr algn="ctr">
              <a:defRPr/>
            </a:pPr>
            <a:endParaRPr lang="en-US" dirty="0">
              <a:solidFill>
                <a:schemeClr val="tx1"/>
              </a:solidFill>
            </a:endParaRPr>
          </a:p>
        </p:txBody>
      </p:sp>
    </p:spTree>
  </p:cSld>
  <p:clrMapOvr>
    <a:masterClrMapping/>
  </p:clrMapOvr>
  <p:transition>
    <p:wheel spokes="8"/>
    <p:sndAc>
      <p:stSnd>
        <p:snd r:embed="rId3" name="camera.wav"/>
      </p:stSnd>
    </p:sndAc>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3"/>
          <p:cNvSpPr>
            <a:spLocks noGrp="1" noChangeArrowheads="1"/>
          </p:cNvSpPr>
          <p:nvPr>
            <p:ph idx="1"/>
          </p:nvPr>
        </p:nvSpPr>
        <p:spPr>
          <a:xfrm>
            <a:off x="0" y="980728"/>
            <a:ext cx="9144000" cy="5877272"/>
          </a:xfrm>
          <a:blipFill>
            <a:blip r:embed="rId3" cstate="print"/>
            <a:tile tx="0" ty="0" sx="100000" sy="100000" flip="none" algn="tl"/>
          </a:blipFill>
        </p:spPr>
        <p:txBody>
          <a:bodyPr/>
          <a:lstStyle/>
          <a:p>
            <a:pPr marL="685800" lvl="2" indent="-457200" eaLnBrk="1" hangingPunct="1">
              <a:buClr>
                <a:srgbClr val="003399"/>
              </a:buClr>
              <a:buSzTx/>
              <a:buFontTx/>
              <a:buAutoNum type="arabicPeriod"/>
              <a:defRPr/>
            </a:pPr>
            <a:r>
              <a:rPr lang="nb-NO" sz="2000" b="1" smtClean="0">
                <a:solidFill>
                  <a:srgbClr val="003399"/>
                </a:solidFill>
              </a:rPr>
              <a:t>PENGERTIAN </a:t>
            </a:r>
            <a:r>
              <a:rPr lang="nb-NO" sz="2000" b="1" dirty="0" smtClean="0">
                <a:solidFill>
                  <a:srgbClr val="003399"/>
                </a:solidFill>
              </a:rPr>
              <a:t>DAYA LISTRIK                                                 </a:t>
            </a:r>
          </a:p>
          <a:p>
            <a:pPr marL="685800" lvl="2" indent="-457200" algn="just" eaLnBrk="1" hangingPunct="1">
              <a:buClr>
                <a:srgbClr val="003399"/>
              </a:buClr>
              <a:buSzTx/>
              <a:buFont typeface="Wingdings" pitchFamily="2" charset="2"/>
              <a:buNone/>
              <a:defRPr/>
            </a:pPr>
            <a:r>
              <a:rPr lang="nb-NO" sz="2000" b="1" dirty="0" smtClean="0">
                <a:solidFill>
                  <a:schemeClr val="bg2"/>
                </a:solidFill>
              </a:rPr>
              <a:t>       DAYA LISTRIK ADALAH BESARNYA KECEPATAN ENERGI LISTRIK YANG DIUBAH MENJADI BENTUK ENERGI LAIN TIAP SATU SATUAN WAKTU</a:t>
            </a:r>
          </a:p>
          <a:p>
            <a:pPr marL="685800" lvl="2" indent="-457200" eaLnBrk="1" hangingPunct="1">
              <a:buClr>
                <a:srgbClr val="003399"/>
              </a:buClr>
              <a:buSzTx/>
              <a:buFont typeface="Wingdings" pitchFamily="2" charset="2"/>
              <a:buAutoNum type="arabicPeriod" startAt="2"/>
              <a:defRPr/>
            </a:pPr>
            <a:r>
              <a:rPr lang="nb-NO" sz="2000" b="1" dirty="0" smtClean="0">
                <a:solidFill>
                  <a:srgbClr val="003399"/>
                </a:solidFill>
              </a:rPr>
              <a:t>PERUMUSAN DAYA LISTRIK</a:t>
            </a:r>
          </a:p>
          <a:p>
            <a:pPr marL="685800" lvl="2" indent="-457200" eaLnBrk="1" hangingPunct="1">
              <a:buClr>
                <a:srgbClr val="003399"/>
              </a:buClr>
              <a:buSzTx/>
              <a:buFont typeface="Wingdings" pitchFamily="2" charset="2"/>
              <a:buNone/>
              <a:defRPr/>
            </a:pPr>
            <a:r>
              <a:rPr lang="nb-NO" sz="2000" b="1" dirty="0" smtClean="0">
                <a:solidFill>
                  <a:srgbClr val="003399"/>
                </a:solidFill>
              </a:rPr>
              <a:t>       </a:t>
            </a:r>
          </a:p>
          <a:p>
            <a:pPr marL="685800" lvl="2" indent="-457200" eaLnBrk="1" hangingPunct="1">
              <a:buClr>
                <a:srgbClr val="003399"/>
              </a:buClr>
              <a:buSzTx/>
              <a:buFont typeface="Wingdings" pitchFamily="2" charset="2"/>
              <a:buNone/>
              <a:defRPr/>
            </a:pPr>
            <a:r>
              <a:rPr lang="en-US" sz="2000" dirty="0" smtClean="0">
                <a:solidFill>
                  <a:schemeClr val="accent4">
                    <a:lumMod val="10000"/>
                  </a:schemeClr>
                </a:solidFill>
              </a:rPr>
              <a:t>1.                                                   2.</a:t>
            </a:r>
          </a:p>
          <a:p>
            <a:pPr marL="685800" lvl="2" indent="-457200" eaLnBrk="1" hangingPunct="1">
              <a:buClr>
                <a:srgbClr val="003399"/>
              </a:buClr>
              <a:buSzTx/>
              <a:buFont typeface="Wingdings" pitchFamily="2" charset="2"/>
              <a:buNone/>
              <a:defRPr/>
            </a:pPr>
            <a:endParaRPr lang="en-US" sz="2000" dirty="0" smtClean="0">
              <a:solidFill>
                <a:schemeClr val="accent4">
                  <a:lumMod val="10000"/>
                </a:schemeClr>
              </a:solidFill>
            </a:endParaRPr>
          </a:p>
          <a:p>
            <a:pPr marL="685800" lvl="2" indent="-457200" eaLnBrk="1" hangingPunct="1">
              <a:buClr>
                <a:srgbClr val="003399"/>
              </a:buClr>
              <a:buSzTx/>
              <a:buFontTx/>
              <a:buAutoNum type="arabicPeriod"/>
              <a:defRPr/>
            </a:pPr>
            <a:endParaRPr lang="nb-NO" sz="2000" b="1" dirty="0" smtClean="0">
              <a:solidFill>
                <a:schemeClr val="bg2"/>
              </a:solidFill>
            </a:endParaRPr>
          </a:p>
          <a:p>
            <a:pPr marL="685800" lvl="2" indent="-457200" eaLnBrk="1" hangingPunct="1">
              <a:buClr>
                <a:srgbClr val="003399"/>
              </a:buClr>
              <a:buSzTx/>
              <a:buFontTx/>
              <a:buAutoNum type="arabicPeriod"/>
              <a:defRPr/>
            </a:pPr>
            <a:endParaRPr lang="nb-NO" sz="2000" b="1" dirty="0" smtClean="0">
              <a:solidFill>
                <a:schemeClr val="bg2"/>
              </a:solidFill>
            </a:endParaRPr>
          </a:p>
          <a:p>
            <a:pPr marL="685800" lvl="2" indent="-457200" eaLnBrk="1" hangingPunct="1">
              <a:buClr>
                <a:srgbClr val="003399"/>
              </a:buClr>
              <a:buSzTx/>
              <a:buFont typeface="Wingdings" pitchFamily="2" charset="2"/>
              <a:buNone/>
              <a:defRPr/>
            </a:pPr>
            <a:r>
              <a:rPr lang="nb-NO" sz="2000" b="1" dirty="0" smtClean="0">
                <a:solidFill>
                  <a:schemeClr val="bg2"/>
                </a:solidFill>
              </a:rPr>
              <a:t>                                                     3.                        </a:t>
            </a:r>
          </a:p>
        </p:txBody>
      </p:sp>
      <p:sp>
        <p:nvSpPr>
          <p:cNvPr id="6" name="Oval 5"/>
          <p:cNvSpPr/>
          <p:nvPr/>
        </p:nvSpPr>
        <p:spPr>
          <a:xfrm>
            <a:off x="714348" y="5214950"/>
            <a:ext cx="3286125" cy="1343025"/>
          </a:xfrm>
          <a:prstGeom prst="ellipse">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100000" b="100000"/>
            </a:path>
            <a:tileRect t="-100000" r="-100000"/>
          </a:gradFill>
          <a:effectLst>
            <a:glow rad="228600">
              <a:schemeClr val="accent6">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bg1">
                    <a:lumMod val="75000"/>
                    <a:lumOff val="25000"/>
                  </a:schemeClr>
                </a:solidFill>
              </a:rPr>
              <a:t>DAYA LISTRIK</a:t>
            </a:r>
          </a:p>
          <a:p>
            <a:pPr algn="ctr">
              <a:defRPr/>
            </a:pPr>
            <a:r>
              <a:rPr lang="en-US" dirty="0">
                <a:solidFill>
                  <a:schemeClr val="bg1">
                    <a:lumMod val="75000"/>
                    <a:lumOff val="25000"/>
                  </a:schemeClr>
                </a:solidFill>
              </a:rPr>
              <a:t>ADA 3 RUMUS</a:t>
            </a:r>
          </a:p>
          <a:p>
            <a:pPr algn="ctr">
              <a:defRPr/>
            </a:pPr>
            <a:r>
              <a:rPr lang="en-US" dirty="0">
                <a:solidFill>
                  <a:schemeClr val="accent4">
                    <a:lumMod val="10000"/>
                  </a:schemeClr>
                </a:solidFill>
              </a:rPr>
              <a:t>KETERANGAN</a:t>
            </a:r>
            <a:r>
              <a:rPr lang="en-US" dirty="0">
                <a:solidFill>
                  <a:schemeClr val="bg1">
                    <a:lumMod val="75000"/>
                    <a:lumOff val="25000"/>
                  </a:schemeClr>
                </a:solidFill>
              </a:rPr>
              <a:t> </a:t>
            </a:r>
          </a:p>
        </p:txBody>
      </p:sp>
      <p:grpSp>
        <p:nvGrpSpPr>
          <p:cNvPr id="2" name="Group 6"/>
          <p:cNvGrpSpPr/>
          <p:nvPr/>
        </p:nvGrpSpPr>
        <p:grpSpPr>
          <a:xfrm>
            <a:off x="4429124" y="2571744"/>
            <a:ext cx="4036247" cy="1071570"/>
            <a:chOff x="2357457" y="-1143008"/>
            <a:chExt cx="3607619" cy="1643074"/>
          </a:xfrm>
          <a:solidFill>
            <a:schemeClr val="accent1">
              <a:lumMod val="60000"/>
              <a:lumOff val="40000"/>
            </a:schemeClr>
          </a:solidFill>
        </p:grpSpPr>
        <p:sp>
          <p:nvSpPr>
            <p:cNvPr id="8" name="Rectangle 7"/>
            <p:cNvSpPr/>
            <p:nvPr/>
          </p:nvSpPr>
          <p:spPr>
            <a:xfrm>
              <a:off x="2428895" y="-1071570"/>
              <a:ext cx="3536181" cy="1571636"/>
            </a:xfrm>
            <a:prstGeom prst="rect">
              <a:avLst/>
            </a:prstGeom>
            <a:grpFill/>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9" name="Rectangle 8"/>
            <p:cNvSpPr/>
            <p:nvPr/>
          </p:nvSpPr>
          <p:spPr>
            <a:xfrm>
              <a:off x="2357457" y="-1143008"/>
              <a:ext cx="3536181" cy="1571636"/>
            </a:xfrm>
            <a:prstGeom prst="rect">
              <a:avLst/>
            </a:prstGeom>
            <a:solidFill>
              <a:schemeClr val="accent2">
                <a:lumMod val="20000"/>
                <a:lumOff val="80000"/>
              </a:schemeClr>
            </a:solidFill>
          </p:spPr>
          <p:style>
            <a:lnRef idx="0">
              <a:scrgbClr r="0" g="0" b="0"/>
            </a:lnRef>
            <a:fillRef idx="0">
              <a:scrgbClr r="0" g="0" b="0"/>
            </a:fillRef>
            <a:effectRef idx="0">
              <a:scrgbClr r="0" g="0" b="0"/>
            </a:effectRef>
            <a:fontRef idx="minor">
              <a:schemeClr val="dk1">
                <a:hueOff val="0"/>
                <a:satOff val="0"/>
                <a:lumOff val="0"/>
                <a:alphaOff val="0"/>
              </a:schemeClr>
            </a:fontRef>
          </p:style>
          <p:txBody>
            <a:bodyPr lIns="160020" tIns="160020" rIns="160020" bIns="160020" spcCol="1270" anchor="ctr"/>
            <a:lstStyle/>
            <a:p>
              <a:pPr algn="ctr" defTabSz="1866900">
                <a:lnSpc>
                  <a:spcPct val="90000"/>
                </a:lnSpc>
                <a:spcAft>
                  <a:spcPct val="35000"/>
                </a:spcAft>
                <a:defRPr/>
              </a:pPr>
              <a:r>
                <a:rPr lang="en-US" sz="4200" smtClean="0"/>
                <a:t>P </a:t>
              </a:r>
              <a:r>
                <a:rPr lang="en-US" sz="4200"/>
                <a:t>= </a:t>
              </a:r>
              <a:r>
                <a:rPr lang="en-US" sz="4200" smtClean="0"/>
                <a:t>I²</a:t>
              </a:r>
              <a:r>
                <a:rPr lang="id-ID" sz="4200" smtClean="0"/>
                <a:t>.</a:t>
              </a:r>
              <a:r>
                <a:rPr lang="en-US" sz="4200" smtClean="0"/>
                <a:t> </a:t>
              </a:r>
              <a:r>
                <a:rPr lang="en-US" sz="4200" dirty="0"/>
                <a:t>R </a:t>
              </a:r>
            </a:p>
          </p:txBody>
        </p:sp>
      </p:grpSp>
      <p:sp>
        <p:nvSpPr>
          <p:cNvPr id="17" name="Rectangle 16"/>
          <p:cNvSpPr/>
          <p:nvPr/>
        </p:nvSpPr>
        <p:spPr>
          <a:xfrm>
            <a:off x="395536" y="3068960"/>
            <a:ext cx="3672408" cy="1512168"/>
          </a:xfrm>
          <a:prstGeom prst="rect">
            <a:avLst/>
          </a:prstGeom>
          <a:blipFill>
            <a:blip r:embed="rId4" cstate="print"/>
            <a:tile tx="0" ty="0" sx="100000" sy="100000" flip="none" algn="tl"/>
          </a:blipFill>
          <a:effectLst>
            <a:glow rad="101600">
              <a:schemeClr val="accent6">
                <a:satMod val="175000"/>
                <a:alpha val="40000"/>
              </a:schemeClr>
            </a:glow>
          </a:effectLst>
        </p:spPr>
        <p:style>
          <a:lnRef idx="0">
            <a:scrgbClr r="0" g="0" b="0"/>
          </a:lnRef>
          <a:fillRef idx="0">
            <a:scrgbClr r="0" g="0" b="0"/>
          </a:fillRef>
          <a:effectRef idx="0">
            <a:scrgbClr r="0" g="0" b="0"/>
          </a:effectRef>
          <a:fontRef idx="minor">
            <a:schemeClr val="dk1">
              <a:hueOff val="0"/>
              <a:satOff val="0"/>
              <a:lumOff val="0"/>
              <a:alphaOff val="0"/>
            </a:schemeClr>
          </a:fontRef>
        </p:style>
        <p:txBody>
          <a:bodyPr lIns="160020" tIns="160020" rIns="160020" bIns="160020" spcCol="1270" anchor="ctr"/>
          <a:lstStyle/>
          <a:p>
            <a:pPr algn="ctr" defTabSz="1866900">
              <a:lnSpc>
                <a:spcPct val="90000"/>
              </a:lnSpc>
              <a:spcAft>
                <a:spcPct val="35000"/>
              </a:spcAft>
              <a:defRPr/>
            </a:pPr>
            <a:r>
              <a:rPr lang="en-US" sz="2800" b="1" dirty="0"/>
              <a:t>     W</a:t>
            </a:r>
          </a:p>
          <a:p>
            <a:pPr defTabSz="1866900">
              <a:lnSpc>
                <a:spcPct val="90000"/>
              </a:lnSpc>
              <a:spcAft>
                <a:spcPct val="35000"/>
              </a:spcAft>
              <a:defRPr/>
            </a:pPr>
            <a:r>
              <a:rPr lang="en-US" sz="2800" b="1" dirty="0"/>
              <a:t>P </a:t>
            </a:r>
            <a:r>
              <a:rPr lang="en-US" sz="2800" b="1"/>
              <a:t>=  </a:t>
            </a:r>
            <a:r>
              <a:rPr lang="id-ID" sz="2800" b="1" smtClean="0"/>
              <a:t>  </a:t>
            </a:r>
            <a:endParaRPr lang="en-US" sz="2800" b="1" dirty="0"/>
          </a:p>
          <a:p>
            <a:pPr defTabSz="1866900">
              <a:lnSpc>
                <a:spcPct val="90000"/>
              </a:lnSpc>
              <a:spcAft>
                <a:spcPct val="35000"/>
              </a:spcAft>
              <a:defRPr/>
            </a:pPr>
            <a:r>
              <a:rPr lang="en-US" sz="2800" b="1"/>
              <a:t>         </a:t>
            </a:r>
            <a:r>
              <a:rPr lang="id-ID" sz="2800" b="1" smtClean="0"/>
              <a:t>     </a:t>
            </a:r>
            <a:r>
              <a:rPr lang="en-US" sz="2800" b="1" smtClean="0"/>
              <a:t>  </a:t>
            </a:r>
            <a:r>
              <a:rPr lang="en-US" sz="2800" b="1" dirty="0"/>
              <a:t>t</a:t>
            </a:r>
          </a:p>
        </p:txBody>
      </p:sp>
      <p:cxnSp>
        <p:nvCxnSpPr>
          <p:cNvPr id="16" name="Straight Connector 15"/>
          <p:cNvCxnSpPr/>
          <p:nvPr/>
        </p:nvCxnSpPr>
        <p:spPr>
          <a:xfrm>
            <a:off x="2051720" y="3789040"/>
            <a:ext cx="928688" cy="1588"/>
          </a:xfrm>
          <a:prstGeom prst="line">
            <a:avLst/>
          </a:prstGeom>
          <a:ln w="38100">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grpSp>
        <p:nvGrpSpPr>
          <p:cNvPr id="3" name="Group 17"/>
          <p:cNvGrpSpPr>
            <a:grpSpLocks/>
          </p:cNvGrpSpPr>
          <p:nvPr/>
        </p:nvGrpSpPr>
        <p:grpSpPr bwMode="auto">
          <a:xfrm>
            <a:off x="4500563" y="3929063"/>
            <a:ext cx="3894137" cy="1156121"/>
            <a:chOff x="428631" y="0"/>
            <a:chExt cx="3536181" cy="928694"/>
          </a:xfr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100000" b="100000"/>
            </a:path>
            <a:tileRect t="-100000" r="-100000"/>
          </a:gradFill>
        </p:grpSpPr>
        <p:sp>
          <p:nvSpPr>
            <p:cNvPr id="19" name="Rectangle 18"/>
            <p:cNvSpPr/>
            <p:nvPr/>
          </p:nvSpPr>
          <p:spPr>
            <a:xfrm>
              <a:off x="428631" y="0"/>
              <a:ext cx="3536181" cy="928694"/>
            </a:xfrm>
            <a:prstGeom prst="rect">
              <a:avLst/>
            </a:prstGeom>
            <a:grpFill/>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0" name="Rectangle 19"/>
            <p:cNvSpPr/>
            <p:nvPr/>
          </p:nvSpPr>
          <p:spPr>
            <a:xfrm>
              <a:off x="428631" y="0"/>
              <a:ext cx="3536181" cy="928694"/>
            </a:xfrm>
            <a:prstGeom prst="rect">
              <a:avLst/>
            </a:prstGeom>
            <a:grpFill/>
            <a:scene3d>
              <a:camera prst="orthographicFront"/>
              <a:lightRig rig="threePt" dir="t"/>
            </a:scene3d>
            <a:sp3d>
              <a:bevelT prst="slope"/>
            </a:sp3d>
          </p:spPr>
          <p:style>
            <a:lnRef idx="0">
              <a:scrgbClr r="0" g="0" b="0"/>
            </a:lnRef>
            <a:fillRef idx="0">
              <a:scrgbClr r="0" g="0" b="0"/>
            </a:fillRef>
            <a:effectRef idx="0">
              <a:scrgbClr r="0" g="0" b="0"/>
            </a:effectRef>
            <a:fontRef idx="minor">
              <a:schemeClr val="dk1">
                <a:hueOff val="0"/>
                <a:satOff val="0"/>
                <a:lumOff val="0"/>
                <a:alphaOff val="0"/>
              </a:schemeClr>
            </a:fontRef>
          </p:style>
          <p:txBody>
            <a:bodyPr lIns="160020" tIns="160020" rIns="160020" bIns="160020" spcCol="1270" anchor="ctr"/>
            <a:lstStyle/>
            <a:p>
              <a:pPr algn="ctr" defTabSz="1866900">
                <a:lnSpc>
                  <a:spcPct val="90000"/>
                </a:lnSpc>
                <a:spcAft>
                  <a:spcPct val="35000"/>
                </a:spcAft>
                <a:defRPr/>
              </a:pPr>
              <a:r>
                <a:rPr lang="en-US" sz="2800" dirty="0"/>
                <a:t>              V²</a:t>
              </a:r>
            </a:p>
            <a:p>
              <a:pPr algn="ctr" defTabSz="1866900">
                <a:lnSpc>
                  <a:spcPct val="90000"/>
                </a:lnSpc>
                <a:spcAft>
                  <a:spcPct val="35000"/>
                </a:spcAft>
                <a:defRPr/>
              </a:pPr>
              <a:r>
                <a:rPr lang="en-US" sz="2800" dirty="0"/>
                <a:t>P  =  </a:t>
              </a:r>
            </a:p>
            <a:p>
              <a:pPr algn="ctr" defTabSz="1866900">
                <a:lnSpc>
                  <a:spcPct val="90000"/>
                </a:lnSpc>
                <a:spcAft>
                  <a:spcPct val="35000"/>
                </a:spcAft>
                <a:defRPr/>
              </a:pPr>
              <a:r>
                <a:rPr lang="en-US" sz="2800" dirty="0"/>
                <a:t>                R </a:t>
              </a:r>
            </a:p>
          </p:txBody>
        </p:sp>
      </p:grpSp>
      <p:cxnSp>
        <p:nvCxnSpPr>
          <p:cNvPr id="21" name="Straight Connector 20"/>
          <p:cNvCxnSpPr/>
          <p:nvPr/>
        </p:nvCxnSpPr>
        <p:spPr>
          <a:xfrm>
            <a:off x="6876256" y="4437112"/>
            <a:ext cx="928687" cy="1588"/>
          </a:xfrm>
          <a:prstGeom prst="line">
            <a:avLst/>
          </a:prstGeom>
          <a:ln w="38100">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sp>
        <p:nvSpPr>
          <p:cNvPr id="23" name="Bent Arrow 22"/>
          <p:cNvSpPr/>
          <p:nvPr/>
        </p:nvSpPr>
        <p:spPr>
          <a:xfrm rot="5747165">
            <a:off x="3423444" y="5974557"/>
            <a:ext cx="814387" cy="869950"/>
          </a:xfrm>
          <a:prstGeom prst="bentArrow">
            <a:avLst/>
          </a:prstGeom>
          <a:ln>
            <a:solidFill>
              <a:schemeClr val="accent4">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14" name="Title 1"/>
          <p:cNvSpPr txBox="1">
            <a:spLocks/>
          </p:cNvSpPr>
          <p:nvPr/>
        </p:nvSpPr>
        <p:spPr bwMode="auto">
          <a:xfrm>
            <a:off x="0" y="1"/>
            <a:ext cx="9144000" cy="836712"/>
          </a:xfrm>
          <a:prstGeom prst="rect">
            <a:avLst/>
          </a:prstGeom>
          <a:gradFill>
            <a:gsLst>
              <a:gs pos="0">
                <a:srgbClr val="FFF200"/>
              </a:gs>
              <a:gs pos="45000">
                <a:srgbClr val="FF7A00"/>
              </a:gs>
              <a:gs pos="70000">
                <a:srgbClr val="FF0300"/>
              </a:gs>
              <a:gs pos="100000">
                <a:srgbClr val="4D0808"/>
              </a:gs>
            </a:gsLst>
            <a:lin ang="5400000" scaled="0"/>
          </a:gradFill>
          <a:ln w="9525">
            <a:noFill/>
            <a:miter lim="800000"/>
            <a:headEnd/>
            <a:tailEnd/>
          </a:ln>
        </p:spPr>
        <p:txBody>
          <a:bodyPr vert="horz" wrap="square" lIns="91440" tIns="45720" rIns="91440" bIns="45720" numCol="1" anchor="ctr" anchorCtr="0" compatLnSpc="1">
            <a:prstTxWarp prst="textNoShape">
              <a:avLst/>
            </a:prstTxWarp>
            <a:no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lang="id-ID" sz="4000" b="1" kern="0" smtClean="0">
                <a:latin typeface="+mj-lt"/>
                <a:ea typeface="+mj-ea"/>
                <a:cs typeface="+mj-cs"/>
              </a:rPr>
              <a:t>DAYA </a:t>
            </a:r>
            <a:r>
              <a:rPr kumimoji="0" lang="id-ID" sz="4000" b="1" i="0" u="none" strike="noStrike" kern="0" cap="none" spc="0" normalizeH="0" baseline="0" noProof="0" smtClean="0">
                <a:ln>
                  <a:noFill/>
                </a:ln>
                <a:solidFill>
                  <a:schemeClr val="tx1"/>
                </a:solidFill>
                <a:effectLst/>
                <a:uLnTx/>
                <a:uFillTx/>
                <a:latin typeface="+mj-lt"/>
                <a:ea typeface="+mj-ea"/>
                <a:cs typeface="+mj-cs"/>
              </a:rPr>
              <a:t>Ll</a:t>
            </a:r>
            <a:r>
              <a:rPr kumimoji="0" lang="sv-SE" sz="4000" b="1" i="0" u="none" strike="noStrike" kern="0" cap="none" spc="0" normalizeH="0" baseline="0" noProof="0" smtClean="0">
                <a:ln>
                  <a:noFill/>
                </a:ln>
                <a:solidFill>
                  <a:schemeClr val="tx1"/>
                </a:solidFill>
                <a:effectLst/>
                <a:uLnTx/>
                <a:uFillTx/>
                <a:latin typeface="+mj-lt"/>
                <a:ea typeface="+mj-ea"/>
                <a:cs typeface="+mj-cs"/>
              </a:rPr>
              <a:t>STRIK </a:t>
            </a:r>
            <a:endParaRPr kumimoji="0" lang="id-ID" sz="4000" b="1" i="0" u="none" strike="noStrike" kern="0" cap="none" spc="0" normalizeH="0" baseline="0" noProof="0" dirty="0">
              <a:ln>
                <a:noFill/>
              </a:ln>
              <a:solidFill>
                <a:schemeClr val="bg1"/>
              </a:solidFill>
              <a:effectLst>
                <a:outerShdw blurRad="38100" dist="38100" dir="2700000" algn="tl">
                  <a:srgbClr val="000000">
                    <a:alpha val="43137"/>
                  </a:srgbClr>
                </a:outerShdw>
              </a:effectLst>
              <a:uLnTx/>
              <a:uFillTx/>
              <a:latin typeface="+mj-lt"/>
              <a:ea typeface="+mj-ea"/>
              <a:cs typeface="+mj-cs"/>
            </a:endParaRPr>
          </a:p>
        </p:txBody>
      </p:sp>
      <p:grpSp>
        <p:nvGrpSpPr>
          <p:cNvPr id="15" name="Group 6"/>
          <p:cNvGrpSpPr/>
          <p:nvPr/>
        </p:nvGrpSpPr>
        <p:grpSpPr>
          <a:xfrm>
            <a:off x="4572000" y="5229200"/>
            <a:ext cx="4036247" cy="1071570"/>
            <a:chOff x="2357457" y="-1143008"/>
            <a:chExt cx="3607619" cy="1643074"/>
          </a:xfrm>
          <a:solidFill>
            <a:schemeClr val="accent1">
              <a:lumMod val="60000"/>
              <a:lumOff val="40000"/>
            </a:schemeClr>
          </a:solidFill>
        </p:grpSpPr>
        <p:sp>
          <p:nvSpPr>
            <p:cNvPr id="18" name="Rectangle 17"/>
            <p:cNvSpPr/>
            <p:nvPr/>
          </p:nvSpPr>
          <p:spPr>
            <a:xfrm>
              <a:off x="2428895" y="-1071570"/>
              <a:ext cx="3536181" cy="1571636"/>
            </a:xfrm>
            <a:prstGeom prst="rect">
              <a:avLst/>
            </a:prstGeom>
            <a:grpFill/>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2" name="Rectangle 21"/>
            <p:cNvSpPr/>
            <p:nvPr/>
          </p:nvSpPr>
          <p:spPr>
            <a:xfrm>
              <a:off x="2357457" y="-1143008"/>
              <a:ext cx="3536181" cy="1571636"/>
            </a:xfrm>
            <a:prstGeom prst="rect">
              <a:avLst/>
            </a:prstGeom>
            <a:solidFill>
              <a:schemeClr val="accent2">
                <a:lumMod val="20000"/>
                <a:lumOff val="80000"/>
              </a:schemeClr>
            </a:solidFill>
          </p:spPr>
          <p:style>
            <a:lnRef idx="0">
              <a:scrgbClr r="0" g="0" b="0"/>
            </a:lnRef>
            <a:fillRef idx="0">
              <a:scrgbClr r="0" g="0" b="0"/>
            </a:fillRef>
            <a:effectRef idx="0">
              <a:scrgbClr r="0" g="0" b="0"/>
            </a:effectRef>
            <a:fontRef idx="minor">
              <a:schemeClr val="dk1">
                <a:hueOff val="0"/>
                <a:satOff val="0"/>
                <a:lumOff val="0"/>
                <a:alphaOff val="0"/>
              </a:schemeClr>
            </a:fontRef>
          </p:style>
          <p:txBody>
            <a:bodyPr lIns="160020" tIns="160020" rIns="160020" bIns="160020" spcCol="1270" anchor="ctr"/>
            <a:lstStyle/>
            <a:p>
              <a:pPr algn="ctr" defTabSz="1866900">
                <a:lnSpc>
                  <a:spcPct val="90000"/>
                </a:lnSpc>
                <a:spcAft>
                  <a:spcPct val="35000"/>
                </a:spcAft>
                <a:defRPr/>
              </a:pPr>
              <a:r>
                <a:rPr lang="en-US" sz="4200" smtClean="0"/>
                <a:t>P </a:t>
              </a:r>
              <a:r>
                <a:rPr lang="en-US" sz="4200"/>
                <a:t>= </a:t>
              </a:r>
              <a:r>
                <a:rPr lang="id-ID" sz="4200" smtClean="0"/>
                <a:t>V.</a:t>
              </a:r>
              <a:r>
                <a:rPr lang="en-US" sz="4200" smtClean="0"/>
                <a:t>I </a:t>
              </a:r>
              <a:endParaRPr lang="en-US" sz="4200" dirty="0"/>
            </a:p>
          </p:txBody>
        </p:sp>
      </p:grpSp>
    </p:spTree>
  </p:cSld>
  <p:clrMapOvr>
    <a:masterClrMapping/>
  </p:clrMapOvr>
  <p:transition>
    <p:wheel spokes="8"/>
    <p:sndAc>
      <p:stSnd>
        <p:snd r:embed="rId2" name="camera.wav"/>
      </p:stSnd>
    </p:sndAc>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a:xfrm>
            <a:off x="457200" y="688975"/>
            <a:ext cx="8229600" cy="1139825"/>
          </a:xfrm>
        </p:spPr>
        <p:txBody>
          <a:bodyPr>
            <a:normAutofit fontScale="90000"/>
          </a:bodyPr>
          <a:lstStyle/>
          <a:p>
            <a:pPr eaLnBrk="1" hangingPunct="1">
              <a:defRPr/>
            </a:pPr>
            <a:r>
              <a:rPr lang="en-US" sz="3200" smtClean="0">
                <a:solidFill>
                  <a:srgbClr val="FFFF00"/>
                </a:solidFill>
              </a:rPr>
              <a:t>Contoh</a:t>
            </a:r>
            <a:br>
              <a:rPr lang="en-US" sz="3200" smtClean="0">
                <a:solidFill>
                  <a:srgbClr val="FFFF00"/>
                </a:solidFill>
              </a:rPr>
            </a:br>
            <a:r>
              <a:rPr lang="en-US" sz="3200" smtClean="0">
                <a:solidFill>
                  <a:srgbClr val="FF0000"/>
                </a:solidFill>
              </a:rPr>
              <a:t>Sebuah setrika listrik 200 W, 125 V dipasang pada tegangan yang tepat selama 1 menit. Berapa banyak energi listrik yang digunakannya?</a:t>
            </a:r>
          </a:p>
        </p:txBody>
      </p:sp>
      <p:sp>
        <p:nvSpPr>
          <p:cNvPr id="62471" name="Rectangle 7"/>
          <p:cNvSpPr>
            <a:spLocks noGrp="1" noChangeArrowheads="1"/>
          </p:cNvSpPr>
          <p:nvPr>
            <p:ph type="body" sz="half" idx="1"/>
          </p:nvPr>
        </p:nvSpPr>
        <p:spPr>
          <a:xfrm>
            <a:off x="457200" y="2632075"/>
            <a:ext cx="4038600" cy="3844925"/>
          </a:xfrm>
        </p:spPr>
        <p:txBody>
          <a:bodyPr/>
          <a:lstStyle/>
          <a:p>
            <a:pPr eaLnBrk="1" hangingPunct="1">
              <a:buFont typeface="Wingdings" pitchFamily="2" charset="2"/>
              <a:buNone/>
              <a:defRPr/>
            </a:pPr>
            <a:r>
              <a:rPr lang="en-US" smtClean="0">
                <a:solidFill>
                  <a:schemeClr val="bg1"/>
                </a:solidFill>
              </a:rPr>
              <a:t>Diket.  P = 200 W</a:t>
            </a:r>
          </a:p>
          <a:p>
            <a:pPr eaLnBrk="1" hangingPunct="1">
              <a:buFont typeface="Wingdings" pitchFamily="2" charset="2"/>
              <a:buNone/>
              <a:defRPr/>
            </a:pPr>
            <a:r>
              <a:rPr lang="en-US" smtClean="0">
                <a:solidFill>
                  <a:schemeClr val="bg1"/>
                </a:solidFill>
              </a:rPr>
              <a:t>		  V = 125 V</a:t>
            </a:r>
          </a:p>
          <a:p>
            <a:pPr eaLnBrk="1" hangingPunct="1">
              <a:buFont typeface="Wingdings" pitchFamily="2" charset="2"/>
              <a:buNone/>
              <a:defRPr/>
            </a:pPr>
            <a:r>
              <a:rPr lang="en-US" smtClean="0">
                <a:solidFill>
                  <a:schemeClr val="bg1"/>
                </a:solidFill>
              </a:rPr>
              <a:t>		   t = 1 menit</a:t>
            </a:r>
          </a:p>
          <a:p>
            <a:pPr eaLnBrk="1" hangingPunct="1">
              <a:buFont typeface="Wingdings" pitchFamily="2" charset="2"/>
              <a:buNone/>
              <a:defRPr/>
            </a:pPr>
            <a:r>
              <a:rPr lang="en-US" smtClean="0">
                <a:solidFill>
                  <a:schemeClr val="bg1"/>
                </a:solidFill>
              </a:rPr>
              <a:t>		     = 60 s</a:t>
            </a:r>
          </a:p>
          <a:p>
            <a:pPr eaLnBrk="1" hangingPunct="1">
              <a:buFont typeface="Wingdings" pitchFamily="2" charset="2"/>
              <a:buNone/>
              <a:defRPr/>
            </a:pPr>
            <a:endParaRPr lang="en-US" smtClean="0">
              <a:solidFill>
                <a:schemeClr val="bg1"/>
              </a:solidFill>
            </a:endParaRPr>
          </a:p>
          <a:p>
            <a:pPr eaLnBrk="1" hangingPunct="1">
              <a:buFont typeface="Wingdings" pitchFamily="2" charset="2"/>
              <a:buNone/>
              <a:defRPr/>
            </a:pPr>
            <a:r>
              <a:rPr lang="en-US" smtClean="0">
                <a:solidFill>
                  <a:schemeClr val="bg1"/>
                </a:solidFill>
              </a:rPr>
              <a:t>Dit. W</a:t>
            </a:r>
          </a:p>
        </p:txBody>
      </p:sp>
      <p:sp>
        <p:nvSpPr>
          <p:cNvPr id="62472" name="Rectangle 8"/>
          <p:cNvSpPr>
            <a:spLocks noGrp="1" noChangeArrowheads="1"/>
          </p:cNvSpPr>
          <p:nvPr>
            <p:ph type="body" sz="half" idx="2"/>
          </p:nvPr>
        </p:nvSpPr>
        <p:spPr>
          <a:xfrm>
            <a:off x="4648200" y="2632075"/>
            <a:ext cx="4038600" cy="3844925"/>
          </a:xfrm>
        </p:spPr>
        <p:txBody>
          <a:bodyPr/>
          <a:lstStyle/>
          <a:p>
            <a:pPr eaLnBrk="1" hangingPunct="1">
              <a:buFont typeface="Wingdings" pitchFamily="2" charset="2"/>
              <a:buNone/>
              <a:defRPr/>
            </a:pPr>
            <a:r>
              <a:rPr lang="en-US" smtClean="0">
                <a:solidFill>
                  <a:schemeClr val="bg1"/>
                </a:solidFill>
              </a:rPr>
              <a:t>Jawab. </a:t>
            </a:r>
          </a:p>
          <a:p>
            <a:pPr eaLnBrk="1" hangingPunct="1">
              <a:buFont typeface="Wingdings" pitchFamily="2" charset="2"/>
              <a:buNone/>
              <a:defRPr/>
            </a:pPr>
            <a:r>
              <a:rPr lang="en-US" smtClean="0">
                <a:solidFill>
                  <a:schemeClr val="bg1"/>
                </a:solidFill>
              </a:rPr>
              <a:t>	 W = P . t</a:t>
            </a:r>
          </a:p>
          <a:p>
            <a:pPr eaLnBrk="1" hangingPunct="1">
              <a:buFont typeface="Wingdings" pitchFamily="2" charset="2"/>
              <a:buNone/>
              <a:defRPr/>
            </a:pPr>
            <a:r>
              <a:rPr lang="en-US" smtClean="0">
                <a:solidFill>
                  <a:schemeClr val="bg1"/>
                </a:solidFill>
              </a:rPr>
              <a:t>		= 200 . 60</a:t>
            </a:r>
          </a:p>
          <a:p>
            <a:pPr eaLnBrk="1" hangingPunct="1">
              <a:buFont typeface="Wingdings" pitchFamily="2" charset="2"/>
              <a:buNone/>
              <a:defRPr/>
            </a:pPr>
            <a:r>
              <a:rPr lang="en-US" smtClean="0">
                <a:solidFill>
                  <a:schemeClr val="bg1"/>
                </a:solidFill>
              </a:rPr>
              <a:t>		= 12 000 J</a:t>
            </a:r>
          </a:p>
        </p:txBody>
      </p:sp>
      <p:sp>
        <p:nvSpPr>
          <p:cNvPr id="24581" name="AutoShape 4">
            <a:hlinkClick r:id="" action="ppaction://hlinkshowjump?jump=nextslide" highlightClick="1"/>
          </p:cNvPr>
          <p:cNvSpPr>
            <a:spLocks noChangeArrowheads="1"/>
          </p:cNvSpPr>
          <p:nvPr/>
        </p:nvSpPr>
        <p:spPr bwMode="auto">
          <a:xfrm>
            <a:off x="8077200" y="6400800"/>
            <a:ext cx="304800" cy="304800"/>
          </a:xfrm>
          <a:prstGeom prst="actionButtonForwardNext">
            <a:avLst/>
          </a:prstGeom>
          <a:solidFill>
            <a:schemeClr val="accent1"/>
          </a:solidFill>
          <a:ln w="9525">
            <a:noFill/>
            <a:miter lim="800000"/>
            <a:headEnd/>
            <a:tailEnd/>
          </a:ln>
        </p:spPr>
        <p:txBody>
          <a:bodyPr wrap="none" anchor="ctr"/>
          <a:lstStyle/>
          <a:p>
            <a:endParaRPr lang="id-ID"/>
          </a:p>
        </p:txBody>
      </p:sp>
      <p:sp>
        <p:nvSpPr>
          <p:cNvPr id="24582" name="AutoShape 5">
            <a:hlinkClick r:id="" action="ppaction://hlinkshowjump?jump=previousslide" highlightClick="1"/>
          </p:cNvPr>
          <p:cNvSpPr>
            <a:spLocks noChangeArrowheads="1"/>
          </p:cNvSpPr>
          <p:nvPr/>
        </p:nvSpPr>
        <p:spPr bwMode="auto">
          <a:xfrm>
            <a:off x="7696200" y="6400800"/>
            <a:ext cx="304800" cy="304800"/>
          </a:xfrm>
          <a:prstGeom prst="actionButtonBackPrevious">
            <a:avLst/>
          </a:prstGeom>
          <a:solidFill>
            <a:schemeClr val="accent1"/>
          </a:solidFill>
          <a:ln w="9525">
            <a:noFill/>
            <a:miter lim="800000"/>
            <a:headEnd/>
            <a:tailEnd/>
          </a:ln>
        </p:spPr>
        <p:txBody>
          <a:bodyPr wrap="none" anchor="ctr"/>
          <a:lstStyle/>
          <a:p>
            <a:endParaRPr lang="id-ID"/>
          </a:p>
        </p:txBody>
      </p:sp>
      <p:sp>
        <p:nvSpPr>
          <p:cNvPr id="24583" name="AutoShape 6">
            <a:hlinkClick r:id="rId3" action="ppaction://hlinksldjump" highlightClick="1"/>
          </p:cNvPr>
          <p:cNvSpPr>
            <a:spLocks noChangeArrowheads="1"/>
          </p:cNvSpPr>
          <p:nvPr/>
        </p:nvSpPr>
        <p:spPr bwMode="auto">
          <a:xfrm>
            <a:off x="8458200" y="6400800"/>
            <a:ext cx="304800" cy="304800"/>
          </a:xfrm>
          <a:prstGeom prst="actionButtonHome">
            <a:avLst/>
          </a:prstGeom>
          <a:solidFill>
            <a:schemeClr val="accent1"/>
          </a:solidFill>
          <a:ln w="9525">
            <a:noFill/>
            <a:miter lim="800000"/>
            <a:headEnd/>
            <a:tailEnd/>
          </a:ln>
        </p:spPr>
        <p:txBody>
          <a:bodyPr wrap="none" anchor="ctr"/>
          <a:lstStyle/>
          <a:p>
            <a:endParaRPr lang="id-ID"/>
          </a:p>
        </p:txBody>
      </p:sp>
    </p:spTree>
  </p:cSld>
  <p:clrMapOvr>
    <a:masterClrMapping/>
  </p:clrMapOvr>
  <p:transition>
    <p:wheel spokes="8"/>
    <p:sndAc>
      <p:stSnd>
        <p:snd r:embed="rId2" name="camera.wav"/>
      </p:stSnd>
    </p:sndAc>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3"/>
          <p:cNvSpPr>
            <a:spLocks noGrp="1" noChangeArrowheads="1"/>
          </p:cNvSpPr>
          <p:nvPr>
            <p:ph idx="1"/>
          </p:nvPr>
        </p:nvSpPr>
        <p:spPr>
          <a:xfrm>
            <a:off x="500063" y="3429000"/>
            <a:ext cx="8393112" cy="3168650"/>
          </a:xfrm>
        </p:spPr>
        <p:txBody>
          <a:bodyPr/>
          <a:lstStyle/>
          <a:p>
            <a:pPr marL="609600" indent="-609600" eaLnBrk="1" hangingPunct="1">
              <a:lnSpc>
                <a:spcPct val="80000"/>
              </a:lnSpc>
              <a:buClr>
                <a:schemeClr val="tx1"/>
              </a:buClr>
              <a:buSzTx/>
              <a:buFont typeface="Wingdings" pitchFamily="2" charset="2"/>
              <a:buNone/>
            </a:pPr>
            <a:endParaRPr lang="en-US" sz="2400" smtClean="0"/>
          </a:p>
          <a:p>
            <a:pPr marL="609600" indent="-609600" eaLnBrk="1" hangingPunct="1">
              <a:lnSpc>
                <a:spcPct val="80000"/>
              </a:lnSpc>
              <a:buClr>
                <a:schemeClr val="tx1"/>
              </a:buClr>
              <a:buSzTx/>
              <a:buFont typeface="Wingdings" pitchFamily="2" charset="2"/>
              <a:buNone/>
            </a:pPr>
            <a:endParaRPr lang="en-US" sz="2400" smtClean="0"/>
          </a:p>
          <a:p>
            <a:pPr marL="609600" indent="-609600" eaLnBrk="1" hangingPunct="1">
              <a:lnSpc>
                <a:spcPct val="80000"/>
              </a:lnSpc>
              <a:buClr>
                <a:schemeClr val="tx1"/>
              </a:buClr>
              <a:buSzTx/>
              <a:buFont typeface="Wingdings" pitchFamily="2" charset="2"/>
              <a:buNone/>
            </a:pPr>
            <a:endParaRPr lang="en-US" sz="2400" smtClean="0"/>
          </a:p>
        </p:txBody>
      </p:sp>
      <p:sp>
        <p:nvSpPr>
          <p:cNvPr id="21506" name="Rectangle 2"/>
          <p:cNvSpPr>
            <a:spLocks noGrp="1" noChangeArrowheads="1"/>
          </p:cNvSpPr>
          <p:nvPr>
            <p:ph type="title"/>
          </p:nvPr>
        </p:nvSpPr>
        <p:spPr>
          <a:xfrm>
            <a:off x="0" y="0"/>
            <a:ext cx="9144000" cy="6858000"/>
          </a:xfrm>
          <a:solidFill>
            <a:srgbClr val="000000"/>
          </a:solidFill>
        </p:spPr>
        <p:txBody>
          <a:bodyPr/>
          <a:lstStyle/>
          <a:p>
            <a:pPr eaLnBrk="1" hangingPunct="1">
              <a:lnSpc>
                <a:spcPct val="80000"/>
              </a:lnSpc>
            </a:pPr>
            <a:r>
              <a:rPr lang="nb-NO" sz="3200" b="1" smtClean="0">
                <a:solidFill>
                  <a:srgbClr val="FFC000"/>
                </a:solidFill>
              </a:rPr>
              <a:t>KETERANGAN</a:t>
            </a:r>
            <a:r>
              <a:rPr lang="id-ID" sz="3200" b="1" smtClean="0">
                <a:solidFill>
                  <a:srgbClr val="FFC000"/>
                </a:solidFill>
              </a:rPr>
              <a:t> :</a:t>
            </a:r>
            <a:r>
              <a:rPr lang="nb-NO" sz="2400" b="1" smtClean="0">
                <a:solidFill>
                  <a:srgbClr val="FFFF00"/>
                </a:solidFill>
              </a:rPr>
              <a:t/>
            </a:r>
            <a:br>
              <a:rPr lang="nb-NO" sz="2400" b="1" smtClean="0">
                <a:solidFill>
                  <a:srgbClr val="FFFF00"/>
                </a:solidFill>
              </a:rPr>
            </a:br>
            <a:r>
              <a:rPr lang="nb-NO" sz="2400" b="1" smtClean="0">
                <a:solidFill>
                  <a:srgbClr val="FFFF00"/>
                </a:solidFill>
              </a:rPr>
              <a:t>P  = DAYA LISTRIK satuannya Watt (W)</a:t>
            </a:r>
            <a:br>
              <a:rPr lang="nb-NO" sz="2400" b="1" smtClean="0">
                <a:solidFill>
                  <a:srgbClr val="FFFF00"/>
                </a:solidFill>
              </a:rPr>
            </a:br>
            <a:r>
              <a:rPr lang="nb-NO" sz="2400" b="1" smtClean="0">
                <a:solidFill>
                  <a:srgbClr val="FFFF00"/>
                </a:solidFill>
              </a:rPr>
              <a:t>W = USAHA/ENERGI LISTRIK satuannya joule (J)</a:t>
            </a:r>
            <a:br>
              <a:rPr lang="nb-NO" sz="2400" b="1" smtClean="0">
                <a:solidFill>
                  <a:srgbClr val="FFFF00"/>
                </a:solidFill>
              </a:rPr>
            </a:br>
            <a:r>
              <a:rPr lang="nb-NO" sz="2400" b="1" smtClean="0">
                <a:solidFill>
                  <a:srgbClr val="FFFF00"/>
                </a:solidFill>
              </a:rPr>
              <a:t>t   = WAKTU satuannya sekon (s)</a:t>
            </a:r>
            <a:br>
              <a:rPr lang="nb-NO" sz="2400" b="1" smtClean="0">
                <a:solidFill>
                  <a:srgbClr val="FFFF00"/>
                </a:solidFill>
              </a:rPr>
            </a:br>
            <a:r>
              <a:rPr lang="nb-NO" sz="2400" b="1" smtClean="0">
                <a:solidFill>
                  <a:srgbClr val="FFFF00"/>
                </a:solidFill>
              </a:rPr>
              <a:t>V  = TEGANGAN satuannya volt (V)</a:t>
            </a:r>
            <a:br>
              <a:rPr lang="nb-NO" sz="2400" b="1" smtClean="0">
                <a:solidFill>
                  <a:srgbClr val="FFFF00"/>
                </a:solidFill>
              </a:rPr>
            </a:br>
            <a:r>
              <a:rPr lang="nb-NO" sz="2400" b="1" smtClean="0">
                <a:solidFill>
                  <a:srgbClr val="FFFF00"/>
                </a:solidFill>
              </a:rPr>
              <a:t>I    = KUAT ARUS satuannya ampere (A)</a:t>
            </a:r>
            <a:br>
              <a:rPr lang="nb-NO" sz="2400" b="1" smtClean="0">
                <a:solidFill>
                  <a:srgbClr val="FFFF00"/>
                </a:solidFill>
              </a:rPr>
            </a:br>
            <a:r>
              <a:rPr lang="nb-NO" sz="2400" b="1" smtClean="0">
                <a:solidFill>
                  <a:srgbClr val="FFFF00"/>
                </a:solidFill>
              </a:rPr>
              <a:t>R  = HAMBATAN satuannya ohm (</a:t>
            </a:r>
            <a:r>
              <a:rPr lang="el-GR" sz="2400" b="1" smtClean="0">
                <a:solidFill>
                  <a:srgbClr val="FFFF00"/>
                </a:solidFill>
              </a:rPr>
              <a:t>Ω</a:t>
            </a:r>
            <a:r>
              <a:rPr lang="en-US" sz="2400" b="1" smtClean="0">
                <a:solidFill>
                  <a:srgbClr val="FFFF00"/>
                </a:solidFill>
              </a:rPr>
              <a:t>)</a:t>
            </a:r>
            <a:r>
              <a:rPr lang="en-US" sz="2800" b="1" smtClean="0">
                <a:solidFill>
                  <a:srgbClr val="FFFF00"/>
                </a:solidFill>
              </a:rPr>
              <a:t/>
            </a:r>
            <a:br>
              <a:rPr lang="en-US" sz="2800" b="1" smtClean="0">
                <a:solidFill>
                  <a:srgbClr val="FFFF00"/>
                </a:solidFill>
              </a:rPr>
            </a:br>
            <a:r>
              <a:rPr lang="id-ID" sz="2800" b="1" smtClean="0">
                <a:solidFill>
                  <a:srgbClr val="FFFF00"/>
                </a:solidFill>
              </a:rPr>
              <a:t/>
            </a:r>
            <a:br>
              <a:rPr lang="id-ID" sz="2800" b="1" smtClean="0">
                <a:solidFill>
                  <a:srgbClr val="FFFF00"/>
                </a:solidFill>
              </a:rPr>
            </a:br>
            <a:r>
              <a:rPr lang="id-ID" sz="2800" b="1" smtClean="0">
                <a:solidFill>
                  <a:srgbClr val="FFFF00"/>
                </a:solidFill>
              </a:rPr>
              <a:t/>
            </a:r>
            <a:br>
              <a:rPr lang="id-ID" sz="2800" b="1" smtClean="0">
                <a:solidFill>
                  <a:srgbClr val="FFFF00"/>
                </a:solidFill>
              </a:rPr>
            </a:br>
            <a:r>
              <a:rPr lang="en-US" sz="2800" b="1" smtClean="0">
                <a:solidFill>
                  <a:srgbClr val="FFFF00"/>
                </a:solidFill>
              </a:rPr>
              <a:t/>
            </a:r>
            <a:br>
              <a:rPr lang="en-US" sz="2800" b="1" smtClean="0">
                <a:solidFill>
                  <a:srgbClr val="FFFF00"/>
                </a:solidFill>
              </a:rPr>
            </a:br>
            <a:r>
              <a:rPr lang="en-US" sz="2800" smtClean="0">
                <a:solidFill>
                  <a:srgbClr val="FFC000"/>
                </a:solidFill>
              </a:rPr>
              <a:t>KONVERSI </a:t>
            </a:r>
            <a:r>
              <a:rPr lang="en-US" sz="2800" smtClean="0">
                <a:solidFill>
                  <a:srgbClr val="FFC000"/>
                </a:solidFill>
              </a:rPr>
              <a:t>SATUAN</a:t>
            </a:r>
            <a:r>
              <a:rPr lang="id-ID" sz="2800" smtClean="0">
                <a:solidFill>
                  <a:srgbClr val="FFC000"/>
                </a:solidFill>
              </a:rPr>
              <a:t> :</a:t>
            </a:r>
            <a:r>
              <a:rPr lang="en-US" sz="2800" smtClean="0">
                <a:solidFill>
                  <a:srgbClr val="FFFF00"/>
                </a:solidFill>
              </a:rPr>
              <a:t/>
            </a:r>
            <a:br>
              <a:rPr lang="en-US" sz="2800" smtClean="0">
                <a:solidFill>
                  <a:srgbClr val="FFFF00"/>
                </a:solidFill>
              </a:rPr>
            </a:br>
            <a:r>
              <a:rPr lang="en-US" sz="2800" smtClean="0">
                <a:solidFill>
                  <a:srgbClr val="FFFF00"/>
                </a:solidFill>
              </a:rPr>
              <a:t/>
            </a:r>
            <a:br>
              <a:rPr lang="en-US" sz="2800" smtClean="0">
                <a:solidFill>
                  <a:srgbClr val="FFFF00"/>
                </a:solidFill>
              </a:rPr>
            </a:br>
            <a:r>
              <a:rPr lang="en-US" sz="2400" smtClean="0">
                <a:solidFill>
                  <a:srgbClr val="FFFF00"/>
                </a:solidFill>
              </a:rPr>
              <a:t>Watt     =   1 joule  /  sekon</a:t>
            </a:r>
            <a:r>
              <a:rPr lang="en-US" sz="2400" smtClean="0">
                <a:solidFill>
                  <a:srgbClr val="FFFF00"/>
                </a:solidFill>
              </a:rPr>
              <a:t/>
            </a:r>
            <a:br>
              <a:rPr lang="en-US" sz="2400" smtClean="0">
                <a:solidFill>
                  <a:srgbClr val="FFFF00"/>
                </a:solidFill>
              </a:rPr>
            </a:br>
            <a:r>
              <a:rPr lang="id-ID" sz="2400" smtClean="0">
                <a:solidFill>
                  <a:srgbClr val="FFFF00"/>
                </a:solidFill>
              </a:rPr>
              <a:t>1</a:t>
            </a:r>
            <a:r>
              <a:rPr lang="en-US" sz="2400" smtClean="0">
                <a:solidFill>
                  <a:srgbClr val="FFFF00"/>
                </a:solidFill>
              </a:rPr>
              <a:t> </a:t>
            </a:r>
            <a:r>
              <a:rPr lang="en-US" sz="2400" smtClean="0">
                <a:solidFill>
                  <a:srgbClr val="FFFF00"/>
                </a:solidFill>
              </a:rPr>
              <a:t>joule  = 1 watt sekon</a:t>
            </a:r>
            <a:br>
              <a:rPr lang="en-US" sz="2400" smtClean="0">
                <a:solidFill>
                  <a:srgbClr val="FFFF00"/>
                </a:solidFill>
              </a:rPr>
            </a:br>
            <a:r>
              <a:rPr lang="en-US" sz="2400" smtClean="0">
                <a:solidFill>
                  <a:srgbClr val="FFFF00"/>
                </a:solidFill>
              </a:rPr>
              <a:t/>
            </a:r>
            <a:br>
              <a:rPr lang="en-US" sz="2400" smtClean="0">
                <a:solidFill>
                  <a:srgbClr val="FFFF00"/>
                </a:solidFill>
              </a:rPr>
            </a:br>
            <a:r>
              <a:rPr lang="en-US" sz="2400" smtClean="0">
                <a:solidFill>
                  <a:srgbClr val="FFFF00"/>
                </a:solidFill>
              </a:rPr>
              <a:t>Satuan Energi listrik yang digunakan PLN</a:t>
            </a:r>
            <a:br>
              <a:rPr lang="en-US" sz="2400" smtClean="0">
                <a:solidFill>
                  <a:srgbClr val="FFFF00"/>
                </a:solidFill>
              </a:rPr>
            </a:br>
            <a:r>
              <a:rPr lang="en-US" sz="2400" smtClean="0">
                <a:solidFill>
                  <a:srgbClr val="FFFF00"/>
                </a:solidFill>
              </a:rPr>
              <a:t/>
            </a:r>
            <a:br>
              <a:rPr lang="en-US" sz="2400" smtClean="0">
                <a:solidFill>
                  <a:srgbClr val="FFFF00"/>
                </a:solidFill>
              </a:rPr>
            </a:br>
            <a:r>
              <a:rPr lang="en-US" sz="2400" smtClean="0">
                <a:solidFill>
                  <a:srgbClr val="FFFF00"/>
                </a:solidFill>
              </a:rPr>
              <a:t>1 kWh   =  1 watt jam  = 3,6 juta joule</a:t>
            </a:r>
            <a:r>
              <a:rPr lang="en-US" sz="2000" smtClean="0"/>
              <a:t/>
            </a:r>
            <a:br>
              <a:rPr lang="en-US" sz="2000" smtClean="0"/>
            </a:br>
            <a:r>
              <a:rPr lang="nb-NO" sz="2400" b="1" smtClean="0">
                <a:solidFill>
                  <a:srgbClr val="FFFF00"/>
                </a:solidFill>
              </a:rPr>
              <a:t/>
            </a:r>
            <a:br>
              <a:rPr lang="nb-NO" sz="2400" b="1" smtClean="0">
                <a:solidFill>
                  <a:srgbClr val="FFFF00"/>
                </a:solidFill>
              </a:rPr>
            </a:br>
            <a:r>
              <a:rPr lang="nb-NO" sz="2400" b="1" smtClean="0">
                <a:solidFill>
                  <a:srgbClr val="FFFF00"/>
                </a:solidFill>
              </a:rPr>
              <a:t> </a:t>
            </a:r>
            <a:br>
              <a:rPr lang="nb-NO" sz="2400" b="1" smtClean="0">
                <a:solidFill>
                  <a:srgbClr val="FFFF00"/>
                </a:solidFill>
              </a:rPr>
            </a:br>
            <a:endParaRPr lang="en-US" sz="4000" smtClean="0"/>
          </a:p>
        </p:txBody>
      </p:sp>
    </p:spTree>
  </p:cSld>
  <p:clrMapOvr>
    <a:masterClrMapping/>
  </p:clrMapOvr>
  <p:transition>
    <p:wheel spokes="8"/>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path" presetSubtype="0" accel="50000" decel="50000" fill="hold" grpId="0" nodeType="clickEffect">
                                  <p:stCondLst>
                                    <p:cond delay="0"/>
                                  </p:stCondLst>
                                  <p:childTnLst>
                                    <p:animMotion origin="layout" path="M 0 0  c 0.004 -0.01065  0.018 -0.02131  0.023 -0.02131  c 0.031 0  0.063 0.16647  0.063 0.33295  c 0 -0.0839  0.016 -0.16647  0.031 -0.16647  c 0.016 0  0.031 0.0839  0.031 0.16647  c 0 -0.04129  0.008 -0.0839  0.016 -0.0839  c 0.008 0  0.016 0.04129  0.016 0.0839  c 0 -0.02131  0.004 -0.04129  0.008 -0.04129  c 0.004 0  0.008 0.02131  0.008 0.04129  c 0 -0.01065  0.002 -0.02131  0.004 -0.02131  c 0.001 0  0.004 0.01065  0.004 0.02131  c 0 -0.00533  0.001 -0.01065  0.002 -0.01065  c 0 0.00133  0.002 0.00533  0.002 0.01065  c 0 -0.00266  0 -0.00533  0.001 -0.00533  c 0 0.00133  0.001 0.00266  0.001 0.00533  c 0 -0.00133  0 -0.00266  0 -0.004  c 0.001 0  0.001 0.00133  0.001 0.00266  c 0.001 0  0.001 -0.00133  0.001 -0.00266  c 0.001 0  0.001 0.00133  0.001 0.00266  E" pathEditMode="relative" ptsTypes="">
                                      <p:cBhvr>
                                        <p:cTn id="6" dur="2000" fill="hold"/>
                                        <p:tgtEl>
                                          <p:spTgt spid="21506"/>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4" presetClass="entr" presetSubtype="16" fill="hold" grpId="1" nodeType="clickEffect">
                                  <p:stCondLst>
                                    <p:cond delay="0"/>
                                  </p:stCondLst>
                                  <p:childTnLst>
                                    <p:set>
                                      <p:cBhvr>
                                        <p:cTn id="10" dur="1" fill="hold">
                                          <p:stCondLst>
                                            <p:cond delay="0"/>
                                          </p:stCondLst>
                                        </p:cTn>
                                        <p:tgtEl>
                                          <p:spTgt spid="21506"/>
                                        </p:tgtEl>
                                        <p:attrNameLst>
                                          <p:attrName>style.visibility</p:attrName>
                                        </p:attrNameLst>
                                      </p:cBhvr>
                                      <p:to>
                                        <p:strVal val="visible"/>
                                      </p:to>
                                    </p:set>
                                    <p:animEffect transition="in" filter="box(in)">
                                      <p:cBhvr>
                                        <p:cTn id="11" dur="500"/>
                                        <p:tgtEl>
                                          <p:spTgt spid="21506"/>
                                        </p:tgtEl>
                                      </p:cBhvr>
                                    </p:animEffect>
                                  </p:childTnLst>
                                </p:cTn>
                              </p:par>
                            </p:childTnLst>
                          </p:cTn>
                        </p:par>
                      </p:childTnLst>
                    </p:cTn>
                  </p:par>
                  <p:par>
                    <p:cTn id="12" fill="hold">
                      <p:stCondLst>
                        <p:cond delay="indefinite"/>
                      </p:stCondLst>
                      <p:childTnLst>
                        <p:par>
                          <p:cTn id="13" fill="hold">
                            <p:stCondLst>
                              <p:cond delay="0"/>
                            </p:stCondLst>
                            <p:childTnLst>
                              <p:par>
                                <p:cTn id="14" presetID="64" presetClass="path" presetSubtype="0" accel="50000" decel="50000" fill="hold" grpId="2" nodeType="clickEffect">
                                  <p:stCondLst>
                                    <p:cond delay="0"/>
                                  </p:stCondLst>
                                  <p:childTnLst>
                                    <p:animMotion origin="layout" path="M 0 0  L 0 -0.33295  E" pathEditMode="relative" ptsTypes="">
                                      <p:cBhvr>
                                        <p:cTn id="15" dur="2000" fill="hold"/>
                                        <p:tgtEl>
                                          <p:spTgt spid="21506"/>
                                        </p:tgtEl>
                                        <p:attrNameLst>
                                          <p:attrName>ppt_x</p:attrName>
                                          <p:attrName>ppt_y</p:attrName>
                                        </p:attrNameLst>
                                      </p:cBhvr>
                                    </p:animMotion>
                                  </p:childTnLst>
                                </p:cTn>
                              </p:par>
                            </p:childTnLst>
                          </p:cTn>
                        </p:par>
                      </p:childTnLst>
                    </p:cTn>
                  </p:par>
                  <p:par>
                    <p:cTn id="16" fill="hold">
                      <p:stCondLst>
                        <p:cond delay="indefinite"/>
                      </p:stCondLst>
                      <p:childTnLst>
                        <p:par>
                          <p:cTn id="17" fill="hold">
                            <p:stCondLst>
                              <p:cond delay="0"/>
                            </p:stCondLst>
                            <p:childTnLst>
                              <p:par>
                                <p:cTn id="18" presetID="16" presetClass="path" presetSubtype="0" accel="50000" decel="50000" fill="hold" grpId="3" nodeType="clickEffect">
                                  <p:stCondLst>
                                    <p:cond delay="0"/>
                                  </p:stCondLst>
                                  <p:childTnLst>
                                    <p:animMotion origin="layout" path="M 0 0  L 0.091 -0.04528  L 0.125 -0.16647  L 0.158 -0.04528  L 0.249 0  L 0.158 0.04528  L 0.125 0.16647  L 0.091 0.04528  L 0 0  Z" pathEditMode="relative" ptsTypes="">
                                      <p:cBhvr>
                                        <p:cTn id="19" dur="2000" fill="hold"/>
                                        <p:tgtEl>
                                          <p:spTgt spid="21506"/>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6" grpId="0" animBg="1"/>
      <p:bldP spid="21506" grpId="1" animBg="1"/>
      <p:bldP spid="21506" grpId="2" animBg="1"/>
      <p:bldP spid="21506" grpId="3"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descr="PDVD_110"/>
          <p:cNvSpPr>
            <a:spLocks noChangeArrowheads="1"/>
          </p:cNvSpPr>
          <p:nvPr/>
        </p:nvSpPr>
        <p:spPr bwMode="auto">
          <a:xfrm>
            <a:off x="457200" y="609600"/>
            <a:ext cx="8229600" cy="5715000"/>
          </a:xfrm>
          <a:prstGeom prst="rect">
            <a:avLst/>
          </a:prstGeom>
          <a:blipFill dpi="0" rotWithShape="1">
            <a:blip r:embed="rId3" cstate="print"/>
            <a:srcRect/>
            <a:stretch>
              <a:fillRect/>
            </a:stretch>
          </a:blipFill>
          <a:ln w="9525">
            <a:solidFill>
              <a:schemeClr val="tx1"/>
            </a:solidFill>
            <a:miter lim="800000"/>
            <a:headEnd/>
            <a:tailEnd/>
          </a:ln>
        </p:spPr>
        <p:txBody>
          <a:bodyPr wrap="none" anchor="ctr"/>
          <a:lstStyle/>
          <a:p>
            <a:endParaRPr lang="id-ID"/>
          </a:p>
        </p:txBody>
      </p:sp>
      <p:sp>
        <p:nvSpPr>
          <p:cNvPr id="46083" name="Rectangle 3" descr="PDVD_010"/>
          <p:cNvSpPr>
            <a:spLocks noChangeArrowheads="1"/>
          </p:cNvSpPr>
          <p:nvPr/>
        </p:nvSpPr>
        <p:spPr bwMode="auto">
          <a:xfrm>
            <a:off x="457200" y="609600"/>
            <a:ext cx="8229600" cy="5715000"/>
          </a:xfrm>
          <a:prstGeom prst="rect">
            <a:avLst/>
          </a:prstGeom>
          <a:blipFill dpi="0" rotWithShape="1">
            <a:blip r:embed="rId4" cstate="print"/>
            <a:srcRect/>
            <a:stretch>
              <a:fillRect/>
            </a:stretch>
          </a:blipFill>
          <a:ln w="9525">
            <a:solidFill>
              <a:schemeClr val="tx1"/>
            </a:solidFill>
            <a:miter lim="800000"/>
            <a:headEnd/>
            <a:tailEnd/>
          </a:ln>
        </p:spPr>
        <p:txBody>
          <a:bodyPr wrap="none" anchor="ctr"/>
          <a:lstStyle/>
          <a:p>
            <a:endParaRPr lang="id-ID"/>
          </a:p>
        </p:txBody>
      </p:sp>
      <p:sp>
        <p:nvSpPr>
          <p:cNvPr id="46084" name="Rectangle 4" descr="PDVD_040"/>
          <p:cNvSpPr>
            <a:spLocks noChangeArrowheads="1"/>
          </p:cNvSpPr>
          <p:nvPr/>
        </p:nvSpPr>
        <p:spPr bwMode="auto">
          <a:xfrm>
            <a:off x="457200" y="609600"/>
            <a:ext cx="8229600" cy="5715000"/>
          </a:xfrm>
          <a:prstGeom prst="rect">
            <a:avLst/>
          </a:prstGeom>
          <a:blipFill dpi="0" rotWithShape="1">
            <a:blip r:embed="rId5" cstate="print"/>
            <a:srcRect/>
            <a:stretch>
              <a:fillRect/>
            </a:stretch>
          </a:blipFill>
          <a:ln w="9525">
            <a:solidFill>
              <a:schemeClr val="tx1"/>
            </a:solidFill>
            <a:miter lim="800000"/>
            <a:headEnd/>
            <a:tailEnd/>
          </a:ln>
        </p:spPr>
        <p:txBody>
          <a:bodyPr wrap="none" anchor="ctr"/>
          <a:lstStyle/>
          <a:p>
            <a:endParaRPr lang="id-ID"/>
          </a:p>
        </p:txBody>
      </p:sp>
      <p:sp>
        <p:nvSpPr>
          <p:cNvPr id="46085" name="Rectangle 5" descr="PDVD_110"/>
          <p:cNvSpPr>
            <a:spLocks noChangeArrowheads="1"/>
          </p:cNvSpPr>
          <p:nvPr/>
        </p:nvSpPr>
        <p:spPr bwMode="auto">
          <a:xfrm>
            <a:off x="457200" y="609600"/>
            <a:ext cx="8229600" cy="5715000"/>
          </a:xfrm>
          <a:prstGeom prst="rect">
            <a:avLst/>
          </a:prstGeom>
          <a:blipFill dpi="0" rotWithShape="1">
            <a:blip r:embed="rId3" cstate="print"/>
            <a:srcRect/>
            <a:stretch>
              <a:fillRect/>
            </a:stretch>
          </a:blipFill>
          <a:ln w="9525">
            <a:solidFill>
              <a:schemeClr val="tx1"/>
            </a:solidFill>
            <a:miter lim="800000"/>
            <a:headEnd/>
            <a:tailEnd/>
          </a:ln>
          <a:effectLst/>
        </p:spPr>
        <p:txBody>
          <a:bodyPr wrap="none" anchor="ctr"/>
          <a:lstStyle/>
          <a:p>
            <a:pPr algn="ctr">
              <a:defRPr/>
            </a:pPr>
            <a:endParaRPr lang="en-US" sz="3200" b="1">
              <a:solidFill>
                <a:schemeClr val="tx2"/>
              </a:solidFill>
              <a:effectLst>
                <a:outerShdw blurRad="38100" dist="38100" dir="2700000" algn="tl">
                  <a:srgbClr val="FFFFFF"/>
                </a:outerShdw>
              </a:effectLst>
            </a:endParaRPr>
          </a:p>
        </p:txBody>
      </p:sp>
      <p:sp>
        <p:nvSpPr>
          <p:cNvPr id="46087" name="Rectangle 7"/>
          <p:cNvSpPr>
            <a:spLocks noChangeArrowheads="1"/>
          </p:cNvSpPr>
          <p:nvPr/>
        </p:nvSpPr>
        <p:spPr bwMode="auto">
          <a:xfrm>
            <a:off x="467544" y="1196752"/>
            <a:ext cx="8229600" cy="1143000"/>
          </a:xfrm>
          <a:prstGeom prst="rect">
            <a:avLst/>
          </a:prstGeom>
          <a:noFill/>
          <a:ln w="9525">
            <a:noFill/>
            <a:miter lim="800000"/>
            <a:headEnd/>
            <a:tailEnd/>
          </a:ln>
          <a:effectLst/>
        </p:spPr>
        <p:txBody>
          <a:bodyPr anchor="ctr"/>
          <a:lstStyle/>
          <a:p>
            <a:pPr algn="ctr">
              <a:defRPr/>
            </a:pPr>
            <a:r>
              <a:rPr lang="en-US" sz="4000">
                <a:solidFill>
                  <a:srgbClr val="FFFF00"/>
                </a:solidFill>
                <a:effectLst>
                  <a:outerShdw blurRad="38100" dist="38100" dir="2700000" algn="tl">
                    <a:srgbClr val="FFFFFF"/>
                  </a:outerShdw>
                </a:effectLst>
              </a:rPr>
              <a:t>Contoh:</a:t>
            </a:r>
            <a:r>
              <a:rPr lang="en-US" sz="4000">
                <a:solidFill>
                  <a:schemeClr val="tx2"/>
                </a:solidFill>
                <a:effectLst>
                  <a:outerShdw blurRad="38100" dist="38100" dir="2700000" algn="tl">
                    <a:srgbClr val="FFFFFF"/>
                  </a:outerShdw>
                </a:effectLst>
              </a:rPr>
              <a:t/>
            </a:r>
            <a:br>
              <a:rPr lang="en-US" sz="4000">
                <a:solidFill>
                  <a:schemeClr val="tx2"/>
                </a:solidFill>
                <a:effectLst>
                  <a:outerShdw blurRad="38100" dist="38100" dir="2700000" algn="tl">
                    <a:srgbClr val="FFFFFF"/>
                  </a:outerShdw>
                </a:effectLst>
              </a:rPr>
            </a:br>
            <a:r>
              <a:rPr lang="en-US" sz="2800">
                <a:solidFill>
                  <a:srgbClr val="FF0000"/>
                </a:solidFill>
                <a:effectLst>
                  <a:outerShdw blurRad="38100" dist="38100" dir="2700000" algn="tl">
                    <a:srgbClr val="FFFFFF"/>
                  </a:outerShdw>
                </a:effectLst>
              </a:rPr>
              <a:t>Sebuah setrika listrik yang bertegangan 120 V dilalui oleh arus 2 A. Tentukan energi kalor yang ditimbulkan setelah setrika dialiri arus listrik selama 2 menit!</a:t>
            </a:r>
          </a:p>
        </p:txBody>
      </p:sp>
      <p:sp>
        <p:nvSpPr>
          <p:cNvPr id="46088" name="Rectangle 8"/>
          <p:cNvSpPr>
            <a:spLocks noChangeArrowheads="1"/>
          </p:cNvSpPr>
          <p:nvPr/>
        </p:nvSpPr>
        <p:spPr bwMode="auto">
          <a:xfrm>
            <a:off x="457200" y="2941638"/>
            <a:ext cx="4038600" cy="3916362"/>
          </a:xfrm>
          <a:prstGeom prst="rect">
            <a:avLst/>
          </a:prstGeom>
          <a:noFill/>
          <a:ln w="9525">
            <a:noFill/>
            <a:miter lim="800000"/>
            <a:headEnd/>
            <a:tailEnd/>
          </a:ln>
          <a:effectLst/>
        </p:spPr>
        <p:txBody>
          <a:bodyPr/>
          <a:lstStyle/>
          <a:p>
            <a:pPr marL="342900" indent="-342900">
              <a:spcBef>
                <a:spcPct val="20000"/>
              </a:spcBef>
              <a:buClr>
                <a:schemeClr val="hlink"/>
              </a:buClr>
              <a:buSzPct val="75000"/>
              <a:buFont typeface="Wingdings" pitchFamily="2" charset="2"/>
              <a:buNone/>
              <a:defRPr/>
            </a:pPr>
            <a:endParaRPr lang="en-US" sz="2800">
              <a:effectLst>
                <a:outerShdw blurRad="38100" dist="38100" dir="2700000" algn="tl">
                  <a:srgbClr val="010199"/>
                </a:outerShdw>
              </a:effectLst>
            </a:endParaRPr>
          </a:p>
          <a:p>
            <a:pPr marL="342900" indent="-342900">
              <a:spcBef>
                <a:spcPct val="20000"/>
              </a:spcBef>
              <a:buClr>
                <a:schemeClr val="hlink"/>
              </a:buClr>
              <a:buSzPct val="75000"/>
              <a:buFont typeface="Wingdings" pitchFamily="2" charset="2"/>
              <a:buNone/>
              <a:defRPr/>
            </a:pPr>
            <a:r>
              <a:rPr lang="en-US" sz="2800">
                <a:solidFill>
                  <a:srgbClr val="FF0000"/>
                </a:solidFill>
                <a:effectLst>
                  <a:outerShdw blurRad="38100" dist="38100" dir="2700000" algn="tl">
                    <a:srgbClr val="FFFFFF"/>
                  </a:outerShdw>
                </a:effectLst>
              </a:rPr>
              <a:t>Diket: V = 120 V</a:t>
            </a:r>
          </a:p>
          <a:p>
            <a:pPr marL="342900" indent="-342900">
              <a:spcBef>
                <a:spcPct val="20000"/>
              </a:spcBef>
              <a:buClr>
                <a:schemeClr val="hlink"/>
              </a:buClr>
              <a:buSzPct val="75000"/>
              <a:buFont typeface="Wingdings" pitchFamily="2" charset="2"/>
              <a:buNone/>
              <a:defRPr/>
            </a:pPr>
            <a:r>
              <a:rPr lang="en-US" sz="2800">
                <a:solidFill>
                  <a:srgbClr val="FF0000"/>
                </a:solidFill>
                <a:effectLst>
                  <a:outerShdw blurRad="38100" dist="38100" dir="2700000" algn="tl">
                    <a:srgbClr val="FFFFFF"/>
                  </a:outerShdw>
                </a:effectLst>
              </a:rPr>
              <a:t>		 I = 2 A</a:t>
            </a:r>
          </a:p>
          <a:p>
            <a:pPr marL="342900" indent="-342900">
              <a:spcBef>
                <a:spcPct val="20000"/>
              </a:spcBef>
              <a:buClr>
                <a:schemeClr val="hlink"/>
              </a:buClr>
              <a:buSzPct val="75000"/>
              <a:buFont typeface="Wingdings" pitchFamily="2" charset="2"/>
              <a:buNone/>
              <a:defRPr/>
            </a:pPr>
            <a:r>
              <a:rPr lang="en-US" sz="2800">
                <a:solidFill>
                  <a:srgbClr val="FF0000"/>
                </a:solidFill>
                <a:effectLst>
                  <a:outerShdw blurRad="38100" dist="38100" dir="2700000" algn="tl">
                    <a:srgbClr val="FFFFFF"/>
                  </a:outerShdw>
                </a:effectLst>
              </a:rPr>
              <a:t>		 t = 2 menit</a:t>
            </a:r>
          </a:p>
          <a:p>
            <a:pPr marL="342900" indent="-342900">
              <a:spcBef>
                <a:spcPct val="20000"/>
              </a:spcBef>
              <a:buClr>
                <a:schemeClr val="hlink"/>
              </a:buClr>
              <a:buSzPct val="75000"/>
              <a:buFont typeface="Wingdings" pitchFamily="2" charset="2"/>
              <a:buNone/>
              <a:defRPr/>
            </a:pPr>
            <a:r>
              <a:rPr lang="en-US" sz="2800">
                <a:solidFill>
                  <a:srgbClr val="FF0000"/>
                </a:solidFill>
                <a:effectLst>
                  <a:outerShdw blurRad="38100" dist="38100" dir="2700000" algn="tl">
                    <a:srgbClr val="FFFFFF"/>
                  </a:outerShdw>
                </a:effectLst>
              </a:rPr>
              <a:t>	  	   = 120 s</a:t>
            </a:r>
          </a:p>
          <a:p>
            <a:pPr marL="342900" indent="-342900">
              <a:spcBef>
                <a:spcPct val="20000"/>
              </a:spcBef>
              <a:buClr>
                <a:schemeClr val="hlink"/>
              </a:buClr>
              <a:buSzPct val="75000"/>
              <a:buFont typeface="Wingdings" pitchFamily="2" charset="2"/>
              <a:buNone/>
              <a:defRPr/>
            </a:pPr>
            <a:r>
              <a:rPr lang="en-US" sz="2800">
                <a:solidFill>
                  <a:srgbClr val="FF0000"/>
                </a:solidFill>
                <a:effectLst>
                  <a:outerShdw blurRad="38100" dist="38100" dir="2700000" algn="tl">
                    <a:srgbClr val="FFFFFF"/>
                  </a:outerShdw>
                </a:effectLst>
              </a:rPr>
              <a:t>Dit. W = …</a:t>
            </a:r>
          </a:p>
          <a:p>
            <a:pPr marL="342900" indent="-342900">
              <a:spcBef>
                <a:spcPct val="20000"/>
              </a:spcBef>
              <a:buClr>
                <a:schemeClr val="hlink"/>
              </a:buClr>
              <a:buSzPct val="75000"/>
              <a:buFont typeface="Wingdings" pitchFamily="2" charset="2"/>
              <a:buNone/>
              <a:defRPr/>
            </a:pPr>
            <a:endParaRPr lang="en-US" sz="2800">
              <a:solidFill>
                <a:srgbClr val="FF0000"/>
              </a:solidFill>
              <a:effectLst>
                <a:outerShdw blurRad="38100" dist="38100" dir="2700000" algn="tl">
                  <a:srgbClr val="FFFFFF"/>
                </a:outerShdw>
              </a:effectLst>
            </a:endParaRPr>
          </a:p>
        </p:txBody>
      </p:sp>
      <p:sp>
        <p:nvSpPr>
          <p:cNvPr id="46089" name="Rectangle 9"/>
          <p:cNvSpPr>
            <a:spLocks noChangeArrowheads="1"/>
          </p:cNvSpPr>
          <p:nvPr/>
        </p:nvSpPr>
        <p:spPr bwMode="auto">
          <a:xfrm>
            <a:off x="4648200" y="3170238"/>
            <a:ext cx="4038600" cy="4068762"/>
          </a:xfrm>
          <a:prstGeom prst="rect">
            <a:avLst/>
          </a:prstGeom>
          <a:noFill/>
          <a:ln w="9525">
            <a:noFill/>
            <a:miter lim="800000"/>
            <a:headEnd/>
            <a:tailEnd/>
          </a:ln>
          <a:effectLst/>
        </p:spPr>
        <p:txBody>
          <a:bodyPr/>
          <a:lstStyle/>
          <a:p>
            <a:pPr marL="342900" indent="-342900">
              <a:spcBef>
                <a:spcPct val="20000"/>
              </a:spcBef>
              <a:buClr>
                <a:schemeClr val="hlink"/>
              </a:buClr>
              <a:buSzPct val="75000"/>
              <a:buFont typeface="Wingdings" pitchFamily="2" charset="2"/>
              <a:buNone/>
              <a:defRPr/>
            </a:pPr>
            <a:r>
              <a:rPr lang="en-US" sz="2800">
                <a:solidFill>
                  <a:srgbClr val="FF0000"/>
                </a:solidFill>
                <a:effectLst>
                  <a:outerShdw blurRad="38100" dist="38100" dir="2700000" algn="tl">
                    <a:srgbClr val="FFFFFF"/>
                  </a:outerShdw>
                </a:effectLst>
              </a:rPr>
              <a:t>Jawab.</a:t>
            </a:r>
          </a:p>
          <a:p>
            <a:pPr marL="342900" indent="-342900">
              <a:spcBef>
                <a:spcPct val="20000"/>
              </a:spcBef>
              <a:buClr>
                <a:schemeClr val="hlink"/>
              </a:buClr>
              <a:buSzPct val="75000"/>
              <a:buFont typeface="Wingdings" pitchFamily="2" charset="2"/>
              <a:buNone/>
              <a:defRPr/>
            </a:pPr>
            <a:r>
              <a:rPr lang="en-US" sz="2800">
                <a:solidFill>
                  <a:srgbClr val="FF0000"/>
                </a:solidFill>
                <a:effectLst>
                  <a:outerShdw blurRad="38100" dist="38100" dir="2700000" algn="tl">
                    <a:srgbClr val="FFFFFF"/>
                  </a:outerShdw>
                </a:effectLst>
              </a:rPr>
              <a:t>W = V . I . t</a:t>
            </a:r>
          </a:p>
          <a:p>
            <a:pPr marL="342900" indent="-342900">
              <a:spcBef>
                <a:spcPct val="20000"/>
              </a:spcBef>
              <a:buClr>
                <a:schemeClr val="hlink"/>
              </a:buClr>
              <a:buSzPct val="75000"/>
              <a:buFont typeface="Wingdings" pitchFamily="2" charset="2"/>
              <a:buNone/>
              <a:defRPr/>
            </a:pPr>
            <a:r>
              <a:rPr lang="en-US" sz="2800">
                <a:solidFill>
                  <a:srgbClr val="FF0000"/>
                </a:solidFill>
                <a:effectLst>
                  <a:outerShdw blurRad="38100" dist="38100" dir="2700000" algn="tl">
                    <a:srgbClr val="FFFFFF"/>
                  </a:outerShdw>
                </a:effectLst>
              </a:rPr>
              <a:t>     = 120 . 2 . 120</a:t>
            </a:r>
          </a:p>
          <a:p>
            <a:pPr marL="342900" indent="-342900">
              <a:spcBef>
                <a:spcPct val="20000"/>
              </a:spcBef>
              <a:buClr>
                <a:schemeClr val="hlink"/>
              </a:buClr>
              <a:buSzPct val="75000"/>
              <a:buFont typeface="Wingdings" pitchFamily="2" charset="2"/>
              <a:buNone/>
              <a:defRPr/>
            </a:pPr>
            <a:r>
              <a:rPr lang="en-US" sz="2800">
                <a:solidFill>
                  <a:srgbClr val="FF0000"/>
                </a:solidFill>
                <a:effectLst>
                  <a:outerShdw blurRad="38100" dist="38100" dir="2700000" algn="tl">
                    <a:srgbClr val="FFFFFF"/>
                  </a:outerShdw>
                </a:effectLst>
              </a:rPr>
              <a:t>     = 28 800 J </a:t>
            </a:r>
          </a:p>
        </p:txBody>
      </p:sp>
    </p:spTree>
  </p:cSld>
  <p:clrMapOvr>
    <a:masterClrMapping/>
  </p:clrMapOvr>
  <p:transition>
    <p:wheel spokes="8"/>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iterate type="lt">
                                    <p:tmPct val="10000"/>
                                  </p:iterate>
                                  <p:childTnLst>
                                    <p:set>
                                      <p:cBhvr>
                                        <p:cTn id="6" dur="1" fill="hold">
                                          <p:stCondLst>
                                            <p:cond delay="0"/>
                                          </p:stCondLst>
                                        </p:cTn>
                                        <p:tgtEl>
                                          <p:spTgt spid="46087">
                                            <p:txEl>
                                              <p:pRg st="0" end="0"/>
                                            </p:txEl>
                                          </p:spTgt>
                                        </p:tgtEl>
                                        <p:attrNameLst>
                                          <p:attrName>style.visibility</p:attrName>
                                        </p:attrNameLst>
                                      </p:cBhvr>
                                      <p:to>
                                        <p:strVal val="visible"/>
                                      </p:to>
                                    </p:set>
                                    <p:animEffect transition="in" filter="fade">
                                      <p:cBhvr>
                                        <p:cTn id="7" dur="2000"/>
                                        <p:tgtEl>
                                          <p:spTgt spid="46087">
                                            <p:txEl>
                                              <p:pRg st="0" end="0"/>
                                            </p:txEl>
                                          </p:spTgt>
                                        </p:tgtEl>
                                      </p:cBhvr>
                                    </p:animEffect>
                                    <p:anim calcmode="lin" valueType="num">
                                      <p:cBhvr>
                                        <p:cTn id="8" dur="2000" fill="hold"/>
                                        <p:tgtEl>
                                          <p:spTgt spid="46087">
                                            <p:txEl>
                                              <p:pRg st="0" end="0"/>
                                            </p:txEl>
                                          </p:spTgt>
                                        </p:tgtEl>
                                        <p:attrNameLst>
                                          <p:attrName>ppt_w</p:attrName>
                                        </p:attrNameLst>
                                      </p:cBhvr>
                                      <p:tavLst>
                                        <p:tav tm="0" fmla="#ppt_w*sin(2.5*pi*$)">
                                          <p:val>
                                            <p:fltVal val="0"/>
                                          </p:val>
                                        </p:tav>
                                        <p:tav tm="100000">
                                          <p:val>
                                            <p:fltVal val="1"/>
                                          </p:val>
                                        </p:tav>
                                      </p:tavLst>
                                    </p:anim>
                                    <p:anim calcmode="lin" valueType="num">
                                      <p:cBhvr>
                                        <p:cTn id="9" dur="2000" fill="hold"/>
                                        <p:tgtEl>
                                          <p:spTgt spid="46087">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nodeType="clickEffect">
                                  <p:stCondLst>
                                    <p:cond delay="0"/>
                                  </p:stCondLst>
                                  <p:iterate type="lt">
                                    <p:tmPct val="10000"/>
                                  </p:iterate>
                                  <p:childTnLst>
                                    <p:set>
                                      <p:cBhvr>
                                        <p:cTn id="13" dur="1" fill="hold">
                                          <p:stCondLst>
                                            <p:cond delay="0"/>
                                          </p:stCondLst>
                                        </p:cTn>
                                        <p:tgtEl>
                                          <p:spTgt spid="46088">
                                            <p:txEl>
                                              <p:pRg st="1" end="1"/>
                                            </p:txEl>
                                          </p:spTgt>
                                        </p:tgtEl>
                                        <p:attrNameLst>
                                          <p:attrName>style.visibility</p:attrName>
                                        </p:attrNameLst>
                                      </p:cBhvr>
                                      <p:to>
                                        <p:strVal val="visible"/>
                                      </p:to>
                                    </p:set>
                                    <p:animEffect transition="in" filter="fade">
                                      <p:cBhvr>
                                        <p:cTn id="14" dur="2000"/>
                                        <p:tgtEl>
                                          <p:spTgt spid="46088">
                                            <p:txEl>
                                              <p:pRg st="1" end="1"/>
                                            </p:txEl>
                                          </p:spTgt>
                                        </p:tgtEl>
                                      </p:cBhvr>
                                    </p:animEffect>
                                    <p:anim calcmode="lin" valueType="num">
                                      <p:cBhvr>
                                        <p:cTn id="15" dur="2000" fill="hold"/>
                                        <p:tgtEl>
                                          <p:spTgt spid="46088">
                                            <p:txEl>
                                              <p:pRg st="1" end="1"/>
                                            </p:txEl>
                                          </p:spTgt>
                                        </p:tgtEl>
                                        <p:attrNameLst>
                                          <p:attrName>ppt_w</p:attrName>
                                        </p:attrNameLst>
                                      </p:cBhvr>
                                      <p:tavLst>
                                        <p:tav tm="0" fmla="#ppt_w*sin(2.5*pi*$)">
                                          <p:val>
                                            <p:fltVal val="0"/>
                                          </p:val>
                                        </p:tav>
                                        <p:tav tm="100000">
                                          <p:val>
                                            <p:fltVal val="1"/>
                                          </p:val>
                                        </p:tav>
                                      </p:tavLst>
                                    </p:anim>
                                    <p:anim calcmode="lin" valueType="num">
                                      <p:cBhvr>
                                        <p:cTn id="16" dur="2000" fill="hold"/>
                                        <p:tgtEl>
                                          <p:spTgt spid="46088">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45" presetClass="entr" presetSubtype="0" fill="hold" nodeType="clickEffect">
                                  <p:stCondLst>
                                    <p:cond delay="0"/>
                                  </p:stCondLst>
                                  <p:iterate type="lt">
                                    <p:tmPct val="10000"/>
                                  </p:iterate>
                                  <p:childTnLst>
                                    <p:set>
                                      <p:cBhvr>
                                        <p:cTn id="20" dur="1" fill="hold">
                                          <p:stCondLst>
                                            <p:cond delay="0"/>
                                          </p:stCondLst>
                                        </p:cTn>
                                        <p:tgtEl>
                                          <p:spTgt spid="46088">
                                            <p:txEl>
                                              <p:pRg st="2" end="2"/>
                                            </p:txEl>
                                          </p:spTgt>
                                        </p:tgtEl>
                                        <p:attrNameLst>
                                          <p:attrName>style.visibility</p:attrName>
                                        </p:attrNameLst>
                                      </p:cBhvr>
                                      <p:to>
                                        <p:strVal val="visible"/>
                                      </p:to>
                                    </p:set>
                                    <p:animEffect transition="in" filter="fade">
                                      <p:cBhvr>
                                        <p:cTn id="21" dur="2000"/>
                                        <p:tgtEl>
                                          <p:spTgt spid="46088">
                                            <p:txEl>
                                              <p:pRg st="2" end="2"/>
                                            </p:txEl>
                                          </p:spTgt>
                                        </p:tgtEl>
                                      </p:cBhvr>
                                    </p:animEffect>
                                    <p:anim calcmode="lin" valueType="num">
                                      <p:cBhvr>
                                        <p:cTn id="22" dur="2000" fill="hold"/>
                                        <p:tgtEl>
                                          <p:spTgt spid="46088">
                                            <p:txEl>
                                              <p:pRg st="2" end="2"/>
                                            </p:txEl>
                                          </p:spTgt>
                                        </p:tgtEl>
                                        <p:attrNameLst>
                                          <p:attrName>ppt_w</p:attrName>
                                        </p:attrNameLst>
                                      </p:cBhvr>
                                      <p:tavLst>
                                        <p:tav tm="0" fmla="#ppt_w*sin(2.5*pi*$)">
                                          <p:val>
                                            <p:fltVal val="0"/>
                                          </p:val>
                                        </p:tav>
                                        <p:tav tm="100000">
                                          <p:val>
                                            <p:fltVal val="1"/>
                                          </p:val>
                                        </p:tav>
                                      </p:tavLst>
                                    </p:anim>
                                    <p:anim calcmode="lin" valueType="num">
                                      <p:cBhvr>
                                        <p:cTn id="23" dur="2000" fill="hold"/>
                                        <p:tgtEl>
                                          <p:spTgt spid="46088">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24" fill="hold">
                      <p:stCondLst>
                        <p:cond delay="indefinite"/>
                      </p:stCondLst>
                      <p:childTnLst>
                        <p:par>
                          <p:cTn id="25" fill="hold">
                            <p:stCondLst>
                              <p:cond delay="0"/>
                            </p:stCondLst>
                            <p:childTnLst>
                              <p:par>
                                <p:cTn id="26" presetID="45" presetClass="entr" presetSubtype="0" fill="hold" nodeType="clickEffect">
                                  <p:stCondLst>
                                    <p:cond delay="0"/>
                                  </p:stCondLst>
                                  <p:iterate type="lt">
                                    <p:tmPct val="10000"/>
                                  </p:iterate>
                                  <p:childTnLst>
                                    <p:set>
                                      <p:cBhvr>
                                        <p:cTn id="27" dur="1" fill="hold">
                                          <p:stCondLst>
                                            <p:cond delay="0"/>
                                          </p:stCondLst>
                                        </p:cTn>
                                        <p:tgtEl>
                                          <p:spTgt spid="46088">
                                            <p:txEl>
                                              <p:pRg st="3" end="3"/>
                                            </p:txEl>
                                          </p:spTgt>
                                        </p:tgtEl>
                                        <p:attrNameLst>
                                          <p:attrName>style.visibility</p:attrName>
                                        </p:attrNameLst>
                                      </p:cBhvr>
                                      <p:to>
                                        <p:strVal val="visible"/>
                                      </p:to>
                                    </p:set>
                                    <p:animEffect transition="in" filter="fade">
                                      <p:cBhvr>
                                        <p:cTn id="28" dur="2000"/>
                                        <p:tgtEl>
                                          <p:spTgt spid="46088">
                                            <p:txEl>
                                              <p:pRg st="3" end="3"/>
                                            </p:txEl>
                                          </p:spTgt>
                                        </p:tgtEl>
                                      </p:cBhvr>
                                    </p:animEffect>
                                    <p:anim calcmode="lin" valueType="num">
                                      <p:cBhvr>
                                        <p:cTn id="29" dur="2000" fill="hold"/>
                                        <p:tgtEl>
                                          <p:spTgt spid="46088">
                                            <p:txEl>
                                              <p:pRg st="3" end="3"/>
                                            </p:txEl>
                                          </p:spTgt>
                                        </p:tgtEl>
                                        <p:attrNameLst>
                                          <p:attrName>ppt_w</p:attrName>
                                        </p:attrNameLst>
                                      </p:cBhvr>
                                      <p:tavLst>
                                        <p:tav tm="0" fmla="#ppt_w*sin(2.5*pi*$)">
                                          <p:val>
                                            <p:fltVal val="0"/>
                                          </p:val>
                                        </p:tav>
                                        <p:tav tm="100000">
                                          <p:val>
                                            <p:fltVal val="1"/>
                                          </p:val>
                                        </p:tav>
                                      </p:tavLst>
                                    </p:anim>
                                    <p:anim calcmode="lin" valueType="num">
                                      <p:cBhvr>
                                        <p:cTn id="30" dur="2000" fill="hold"/>
                                        <p:tgtEl>
                                          <p:spTgt spid="46088">
                                            <p:txEl>
                                              <p:pRg st="3" end="3"/>
                                            </p:txEl>
                                          </p:spTgt>
                                        </p:tgtEl>
                                        <p:attrNameLst>
                                          <p:attrName>ppt_h</p:attrName>
                                        </p:attrNameLst>
                                      </p:cBhvr>
                                      <p:tavLst>
                                        <p:tav tm="0">
                                          <p:val>
                                            <p:strVal val="#ppt_h"/>
                                          </p:val>
                                        </p:tav>
                                        <p:tav tm="100000">
                                          <p:val>
                                            <p:strVal val="#ppt_h"/>
                                          </p:val>
                                        </p:tav>
                                      </p:tavLst>
                                    </p:anim>
                                  </p:childTnLst>
                                </p:cTn>
                              </p:par>
                            </p:childTnLst>
                          </p:cTn>
                        </p:par>
                      </p:childTnLst>
                    </p:cTn>
                  </p:par>
                  <p:par>
                    <p:cTn id="31" fill="hold">
                      <p:stCondLst>
                        <p:cond delay="indefinite"/>
                      </p:stCondLst>
                      <p:childTnLst>
                        <p:par>
                          <p:cTn id="32" fill="hold">
                            <p:stCondLst>
                              <p:cond delay="0"/>
                            </p:stCondLst>
                            <p:childTnLst>
                              <p:par>
                                <p:cTn id="33" presetID="45" presetClass="entr" presetSubtype="0" fill="hold" nodeType="clickEffect">
                                  <p:stCondLst>
                                    <p:cond delay="0"/>
                                  </p:stCondLst>
                                  <p:iterate type="lt">
                                    <p:tmPct val="10000"/>
                                  </p:iterate>
                                  <p:childTnLst>
                                    <p:set>
                                      <p:cBhvr>
                                        <p:cTn id="34" dur="1" fill="hold">
                                          <p:stCondLst>
                                            <p:cond delay="0"/>
                                          </p:stCondLst>
                                        </p:cTn>
                                        <p:tgtEl>
                                          <p:spTgt spid="46088">
                                            <p:txEl>
                                              <p:pRg st="5" end="5"/>
                                            </p:txEl>
                                          </p:spTgt>
                                        </p:tgtEl>
                                        <p:attrNameLst>
                                          <p:attrName>style.visibility</p:attrName>
                                        </p:attrNameLst>
                                      </p:cBhvr>
                                      <p:to>
                                        <p:strVal val="visible"/>
                                      </p:to>
                                    </p:set>
                                    <p:animEffect transition="in" filter="fade">
                                      <p:cBhvr>
                                        <p:cTn id="35" dur="2000"/>
                                        <p:tgtEl>
                                          <p:spTgt spid="46088">
                                            <p:txEl>
                                              <p:pRg st="5" end="5"/>
                                            </p:txEl>
                                          </p:spTgt>
                                        </p:tgtEl>
                                      </p:cBhvr>
                                    </p:animEffect>
                                    <p:anim calcmode="lin" valueType="num">
                                      <p:cBhvr>
                                        <p:cTn id="36" dur="2000" fill="hold"/>
                                        <p:tgtEl>
                                          <p:spTgt spid="46088">
                                            <p:txEl>
                                              <p:pRg st="5" end="5"/>
                                            </p:txEl>
                                          </p:spTgt>
                                        </p:tgtEl>
                                        <p:attrNameLst>
                                          <p:attrName>ppt_w</p:attrName>
                                        </p:attrNameLst>
                                      </p:cBhvr>
                                      <p:tavLst>
                                        <p:tav tm="0" fmla="#ppt_w*sin(2.5*pi*$)">
                                          <p:val>
                                            <p:fltVal val="0"/>
                                          </p:val>
                                        </p:tav>
                                        <p:tav tm="100000">
                                          <p:val>
                                            <p:fltVal val="1"/>
                                          </p:val>
                                        </p:tav>
                                      </p:tavLst>
                                    </p:anim>
                                    <p:anim calcmode="lin" valueType="num">
                                      <p:cBhvr>
                                        <p:cTn id="37" dur="2000" fill="hold"/>
                                        <p:tgtEl>
                                          <p:spTgt spid="46088">
                                            <p:txEl>
                                              <p:pRg st="5" end="5"/>
                                            </p:txEl>
                                          </p:spTgt>
                                        </p:tgtEl>
                                        <p:attrNameLst>
                                          <p:attrName>ppt_h</p:attrName>
                                        </p:attrNameLst>
                                      </p:cBhvr>
                                      <p:tavLst>
                                        <p:tav tm="0">
                                          <p:val>
                                            <p:strVal val="#ppt_h"/>
                                          </p:val>
                                        </p:tav>
                                        <p:tav tm="100000">
                                          <p:val>
                                            <p:strVal val="#ppt_h"/>
                                          </p:val>
                                        </p:tav>
                                      </p:tavLst>
                                    </p:anim>
                                  </p:childTnLst>
                                </p:cTn>
                              </p:par>
                            </p:childTnLst>
                          </p:cTn>
                        </p:par>
                      </p:childTnLst>
                    </p:cTn>
                  </p:par>
                  <p:par>
                    <p:cTn id="38" fill="hold">
                      <p:stCondLst>
                        <p:cond delay="indefinite"/>
                      </p:stCondLst>
                      <p:childTnLst>
                        <p:par>
                          <p:cTn id="39" fill="hold">
                            <p:stCondLst>
                              <p:cond delay="0"/>
                            </p:stCondLst>
                            <p:childTnLst>
                              <p:par>
                                <p:cTn id="40" presetID="45" presetClass="entr" presetSubtype="0" fill="hold" nodeType="clickEffect">
                                  <p:stCondLst>
                                    <p:cond delay="0"/>
                                  </p:stCondLst>
                                  <p:iterate type="lt">
                                    <p:tmPct val="10000"/>
                                  </p:iterate>
                                  <p:childTnLst>
                                    <p:set>
                                      <p:cBhvr>
                                        <p:cTn id="41" dur="1" fill="hold">
                                          <p:stCondLst>
                                            <p:cond delay="0"/>
                                          </p:stCondLst>
                                        </p:cTn>
                                        <p:tgtEl>
                                          <p:spTgt spid="46089">
                                            <p:txEl>
                                              <p:pRg st="0" end="0"/>
                                            </p:txEl>
                                          </p:spTgt>
                                        </p:tgtEl>
                                        <p:attrNameLst>
                                          <p:attrName>style.visibility</p:attrName>
                                        </p:attrNameLst>
                                      </p:cBhvr>
                                      <p:to>
                                        <p:strVal val="visible"/>
                                      </p:to>
                                    </p:set>
                                    <p:animEffect transition="in" filter="fade">
                                      <p:cBhvr>
                                        <p:cTn id="42" dur="2000"/>
                                        <p:tgtEl>
                                          <p:spTgt spid="46089">
                                            <p:txEl>
                                              <p:pRg st="0" end="0"/>
                                            </p:txEl>
                                          </p:spTgt>
                                        </p:tgtEl>
                                      </p:cBhvr>
                                    </p:animEffect>
                                    <p:anim calcmode="lin" valueType="num">
                                      <p:cBhvr>
                                        <p:cTn id="43" dur="2000" fill="hold"/>
                                        <p:tgtEl>
                                          <p:spTgt spid="46089">
                                            <p:txEl>
                                              <p:pRg st="0" end="0"/>
                                            </p:txEl>
                                          </p:spTgt>
                                        </p:tgtEl>
                                        <p:attrNameLst>
                                          <p:attrName>ppt_w</p:attrName>
                                        </p:attrNameLst>
                                      </p:cBhvr>
                                      <p:tavLst>
                                        <p:tav tm="0" fmla="#ppt_w*sin(2.5*pi*$)">
                                          <p:val>
                                            <p:fltVal val="0"/>
                                          </p:val>
                                        </p:tav>
                                        <p:tav tm="100000">
                                          <p:val>
                                            <p:fltVal val="1"/>
                                          </p:val>
                                        </p:tav>
                                      </p:tavLst>
                                    </p:anim>
                                    <p:anim calcmode="lin" valueType="num">
                                      <p:cBhvr>
                                        <p:cTn id="44" dur="2000" fill="hold"/>
                                        <p:tgtEl>
                                          <p:spTgt spid="46089">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45" fill="hold">
                      <p:stCondLst>
                        <p:cond delay="indefinite"/>
                      </p:stCondLst>
                      <p:childTnLst>
                        <p:par>
                          <p:cTn id="46" fill="hold">
                            <p:stCondLst>
                              <p:cond delay="0"/>
                            </p:stCondLst>
                            <p:childTnLst>
                              <p:par>
                                <p:cTn id="47" presetID="45" presetClass="entr" presetSubtype="0" fill="hold" nodeType="clickEffect">
                                  <p:stCondLst>
                                    <p:cond delay="0"/>
                                  </p:stCondLst>
                                  <p:iterate type="lt">
                                    <p:tmPct val="10000"/>
                                  </p:iterate>
                                  <p:childTnLst>
                                    <p:set>
                                      <p:cBhvr>
                                        <p:cTn id="48" dur="1" fill="hold">
                                          <p:stCondLst>
                                            <p:cond delay="0"/>
                                          </p:stCondLst>
                                        </p:cTn>
                                        <p:tgtEl>
                                          <p:spTgt spid="46089">
                                            <p:txEl>
                                              <p:pRg st="1" end="1"/>
                                            </p:txEl>
                                          </p:spTgt>
                                        </p:tgtEl>
                                        <p:attrNameLst>
                                          <p:attrName>style.visibility</p:attrName>
                                        </p:attrNameLst>
                                      </p:cBhvr>
                                      <p:to>
                                        <p:strVal val="visible"/>
                                      </p:to>
                                    </p:set>
                                    <p:animEffect transition="in" filter="fade">
                                      <p:cBhvr>
                                        <p:cTn id="49" dur="2000"/>
                                        <p:tgtEl>
                                          <p:spTgt spid="46089">
                                            <p:txEl>
                                              <p:pRg st="1" end="1"/>
                                            </p:txEl>
                                          </p:spTgt>
                                        </p:tgtEl>
                                      </p:cBhvr>
                                    </p:animEffect>
                                    <p:anim calcmode="lin" valueType="num">
                                      <p:cBhvr>
                                        <p:cTn id="50" dur="2000" fill="hold"/>
                                        <p:tgtEl>
                                          <p:spTgt spid="46089">
                                            <p:txEl>
                                              <p:pRg st="1" end="1"/>
                                            </p:txEl>
                                          </p:spTgt>
                                        </p:tgtEl>
                                        <p:attrNameLst>
                                          <p:attrName>ppt_w</p:attrName>
                                        </p:attrNameLst>
                                      </p:cBhvr>
                                      <p:tavLst>
                                        <p:tav tm="0" fmla="#ppt_w*sin(2.5*pi*$)">
                                          <p:val>
                                            <p:fltVal val="0"/>
                                          </p:val>
                                        </p:tav>
                                        <p:tav tm="100000">
                                          <p:val>
                                            <p:fltVal val="1"/>
                                          </p:val>
                                        </p:tav>
                                      </p:tavLst>
                                    </p:anim>
                                    <p:anim calcmode="lin" valueType="num">
                                      <p:cBhvr>
                                        <p:cTn id="51" dur="2000" fill="hold"/>
                                        <p:tgtEl>
                                          <p:spTgt spid="46089">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52" fill="hold">
                      <p:stCondLst>
                        <p:cond delay="indefinite"/>
                      </p:stCondLst>
                      <p:childTnLst>
                        <p:par>
                          <p:cTn id="53" fill="hold">
                            <p:stCondLst>
                              <p:cond delay="0"/>
                            </p:stCondLst>
                            <p:childTnLst>
                              <p:par>
                                <p:cTn id="54" presetID="45" presetClass="entr" presetSubtype="0" fill="hold" nodeType="clickEffect">
                                  <p:stCondLst>
                                    <p:cond delay="0"/>
                                  </p:stCondLst>
                                  <p:iterate type="lt">
                                    <p:tmPct val="10000"/>
                                  </p:iterate>
                                  <p:childTnLst>
                                    <p:set>
                                      <p:cBhvr>
                                        <p:cTn id="55" dur="1" fill="hold">
                                          <p:stCondLst>
                                            <p:cond delay="0"/>
                                          </p:stCondLst>
                                        </p:cTn>
                                        <p:tgtEl>
                                          <p:spTgt spid="46089">
                                            <p:txEl>
                                              <p:pRg st="2" end="2"/>
                                            </p:txEl>
                                          </p:spTgt>
                                        </p:tgtEl>
                                        <p:attrNameLst>
                                          <p:attrName>style.visibility</p:attrName>
                                        </p:attrNameLst>
                                      </p:cBhvr>
                                      <p:to>
                                        <p:strVal val="visible"/>
                                      </p:to>
                                    </p:set>
                                    <p:animEffect transition="in" filter="fade">
                                      <p:cBhvr>
                                        <p:cTn id="56" dur="2000"/>
                                        <p:tgtEl>
                                          <p:spTgt spid="46089">
                                            <p:txEl>
                                              <p:pRg st="2" end="2"/>
                                            </p:txEl>
                                          </p:spTgt>
                                        </p:tgtEl>
                                      </p:cBhvr>
                                    </p:animEffect>
                                    <p:anim calcmode="lin" valueType="num">
                                      <p:cBhvr>
                                        <p:cTn id="57" dur="2000" fill="hold"/>
                                        <p:tgtEl>
                                          <p:spTgt spid="46089">
                                            <p:txEl>
                                              <p:pRg st="2" end="2"/>
                                            </p:txEl>
                                          </p:spTgt>
                                        </p:tgtEl>
                                        <p:attrNameLst>
                                          <p:attrName>ppt_w</p:attrName>
                                        </p:attrNameLst>
                                      </p:cBhvr>
                                      <p:tavLst>
                                        <p:tav tm="0" fmla="#ppt_w*sin(2.5*pi*$)">
                                          <p:val>
                                            <p:fltVal val="0"/>
                                          </p:val>
                                        </p:tav>
                                        <p:tav tm="100000">
                                          <p:val>
                                            <p:fltVal val="1"/>
                                          </p:val>
                                        </p:tav>
                                      </p:tavLst>
                                    </p:anim>
                                    <p:anim calcmode="lin" valueType="num">
                                      <p:cBhvr>
                                        <p:cTn id="58" dur="2000" fill="hold"/>
                                        <p:tgtEl>
                                          <p:spTgt spid="46089">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59" fill="hold">
                      <p:stCondLst>
                        <p:cond delay="indefinite"/>
                      </p:stCondLst>
                      <p:childTnLst>
                        <p:par>
                          <p:cTn id="60" fill="hold">
                            <p:stCondLst>
                              <p:cond delay="0"/>
                            </p:stCondLst>
                            <p:childTnLst>
                              <p:par>
                                <p:cTn id="61" presetID="45" presetClass="entr" presetSubtype="0" fill="hold" nodeType="clickEffect">
                                  <p:stCondLst>
                                    <p:cond delay="0"/>
                                  </p:stCondLst>
                                  <p:iterate type="lt">
                                    <p:tmPct val="10000"/>
                                  </p:iterate>
                                  <p:childTnLst>
                                    <p:set>
                                      <p:cBhvr>
                                        <p:cTn id="62" dur="1" fill="hold">
                                          <p:stCondLst>
                                            <p:cond delay="0"/>
                                          </p:stCondLst>
                                        </p:cTn>
                                        <p:tgtEl>
                                          <p:spTgt spid="46089">
                                            <p:txEl>
                                              <p:pRg st="3" end="3"/>
                                            </p:txEl>
                                          </p:spTgt>
                                        </p:tgtEl>
                                        <p:attrNameLst>
                                          <p:attrName>style.visibility</p:attrName>
                                        </p:attrNameLst>
                                      </p:cBhvr>
                                      <p:to>
                                        <p:strVal val="visible"/>
                                      </p:to>
                                    </p:set>
                                    <p:animEffect transition="in" filter="fade">
                                      <p:cBhvr>
                                        <p:cTn id="63" dur="2000"/>
                                        <p:tgtEl>
                                          <p:spTgt spid="46089">
                                            <p:txEl>
                                              <p:pRg st="3" end="3"/>
                                            </p:txEl>
                                          </p:spTgt>
                                        </p:tgtEl>
                                      </p:cBhvr>
                                    </p:animEffect>
                                    <p:anim calcmode="lin" valueType="num">
                                      <p:cBhvr>
                                        <p:cTn id="64" dur="2000" fill="hold"/>
                                        <p:tgtEl>
                                          <p:spTgt spid="46089">
                                            <p:txEl>
                                              <p:pRg st="3" end="3"/>
                                            </p:txEl>
                                          </p:spTgt>
                                        </p:tgtEl>
                                        <p:attrNameLst>
                                          <p:attrName>ppt_w</p:attrName>
                                        </p:attrNameLst>
                                      </p:cBhvr>
                                      <p:tavLst>
                                        <p:tav tm="0" fmla="#ppt_w*sin(2.5*pi*$)">
                                          <p:val>
                                            <p:fltVal val="0"/>
                                          </p:val>
                                        </p:tav>
                                        <p:tav tm="100000">
                                          <p:val>
                                            <p:fltVal val="1"/>
                                          </p:val>
                                        </p:tav>
                                      </p:tavLst>
                                    </p:anim>
                                    <p:anim calcmode="lin" valueType="num">
                                      <p:cBhvr>
                                        <p:cTn id="65" dur="2000" fill="hold"/>
                                        <p:tgtEl>
                                          <p:spTgt spid="46089">
                                            <p:txEl>
                                              <p:pRg st="3" end="3"/>
                                            </p:txEl>
                                          </p:spTgt>
                                        </p:tgtEl>
                                        <p:attrNameLst>
                                          <p:attrName>ppt_h</p:attrName>
                                        </p:attrNameLst>
                                      </p:cBhvr>
                                      <p:tavLst>
                                        <p:tav tm="0">
                                          <p:val>
                                            <p:strVal val="#ppt_h"/>
                                          </p:val>
                                        </p:tav>
                                        <p:tav tm="100000">
                                          <p:val>
                                            <p:strVal val="#ppt_h"/>
                                          </p:val>
                                        </p:tav>
                                      </p:tavLst>
                                    </p:anim>
                                  </p:childTnLst>
                                </p:cTn>
                              </p:par>
                              <p:par>
                                <p:cTn id="66" presetID="45" presetClass="entr" presetSubtype="0" fill="hold" nodeType="withEffect">
                                  <p:stCondLst>
                                    <p:cond delay="0"/>
                                  </p:stCondLst>
                                  <p:iterate type="lt">
                                    <p:tmPct val="10000"/>
                                  </p:iterate>
                                  <p:childTnLst>
                                    <p:set>
                                      <p:cBhvr>
                                        <p:cTn id="67" dur="1" fill="hold">
                                          <p:stCondLst>
                                            <p:cond delay="0"/>
                                          </p:stCondLst>
                                        </p:cTn>
                                        <p:tgtEl>
                                          <p:spTgt spid="46088">
                                            <p:txEl>
                                              <p:pRg st="4" end="4"/>
                                            </p:txEl>
                                          </p:spTgt>
                                        </p:tgtEl>
                                        <p:attrNameLst>
                                          <p:attrName>style.visibility</p:attrName>
                                        </p:attrNameLst>
                                      </p:cBhvr>
                                      <p:to>
                                        <p:strVal val="visible"/>
                                      </p:to>
                                    </p:set>
                                    <p:animEffect transition="in" filter="fade">
                                      <p:cBhvr>
                                        <p:cTn id="68" dur="2000"/>
                                        <p:tgtEl>
                                          <p:spTgt spid="46088">
                                            <p:txEl>
                                              <p:pRg st="4" end="4"/>
                                            </p:txEl>
                                          </p:spTgt>
                                        </p:tgtEl>
                                      </p:cBhvr>
                                    </p:animEffect>
                                    <p:anim calcmode="lin" valueType="num">
                                      <p:cBhvr>
                                        <p:cTn id="69" dur="2000" fill="hold"/>
                                        <p:tgtEl>
                                          <p:spTgt spid="46088">
                                            <p:txEl>
                                              <p:pRg st="4" end="4"/>
                                            </p:txEl>
                                          </p:spTgt>
                                        </p:tgtEl>
                                        <p:attrNameLst>
                                          <p:attrName>ppt_w</p:attrName>
                                        </p:attrNameLst>
                                      </p:cBhvr>
                                      <p:tavLst>
                                        <p:tav tm="0" fmla="#ppt_w*sin(2.5*pi*$)">
                                          <p:val>
                                            <p:fltVal val="0"/>
                                          </p:val>
                                        </p:tav>
                                        <p:tav tm="100000">
                                          <p:val>
                                            <p:fltVal val="1"/>
                                          </p:val>
                                        </p:tav>
                                      </p:tavLst>
                                    </p:anim>
                                    <p:anim calcmode="lin" valueType="num">
                                      <p:cBhvr>
                                        <p:cTn id="70" dur="2000" fill="hold"/>
                                        <p:tgtEl>
                                          <p:spTgt spid="46088">
                                            <p:txEl>
                                              <p:pRg st="4" end="4"/>
                                            </p:txEl>
                                          </p:spTgt>
                                        </p:tgtEl>
                                        <p:attrNameLst>
                                          <p:attrName>ppt_h</p:attrName>
                                        </p:attrNameLst>
                                      </p:cBhvr>
                                      <p:tavLst>
                                        <p:tav tm="0">
                                          <p:val>
                                            <p:strVal val="#ppt_h"/>
                                          </p:val>
                                        </p:tav>
                                        <p:tav tm="100000">
                                          <p:val>
                                            <p:strVal val="#ppt_h"/>
                                          </p:val>
                                        </p:tav>
                                      </p:tavLst>
                                    </p:anim>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46083"/>
                                        </p:tgtEl>
                                        <p:attrNameLst>
                                          <p:attrName>style.visibility</p:attrName>
                                        </p:attrNameLst>
                                      </p:cBhvr>
                                      <p:to>
                                        <p:strVal val="visible"/>
                                      </p:to>
                                    </p:set>
                                  </p:childTnLst>
                                </p:cTn>
                              </p:par>
                              <p:par>
                                <p:cTn id="75" presetID="1" presetClass="entr" presetSubtype="0" fill="hold" grpId="0" nodeType="withEffect">
                                  <p:stCondLst>
                                    <p:cond delay="500"/>
                                  </p:stCondLst>
                                  <p:childTnLst>
                                    <p:set>
                                      <p:cBhvr>
                                        <p:cTn id="76" dur="1" fill="hold">
                                          <p:stCondLst>
                                            <p:cond delay="0"/>
                                          </p:stCondLst>
                                        </p:cTn>
                                        <p:tgtEl>
                                          <p:spTgt spid="46084"/>
                                        </p:tgtEl>
                                        <p:attrNameLst>
                                          <p:attrName>style.visibility</p:attrName>
                                        </p:attrNameLst>
                                      </p:cBhvr>
                                      <p:to>
                                        <p:strVal val="visible"/>
                                      </p:to>
                                    </p:set>
                                  </p:childTnLst>
                                </p:cTn>
                              </p:par>
                              <p:par>
                                <p:cTn id="77" presetID="1" presetClass="entr" presetSubtype="0" fill="hold" grpId="0" nodeType="withEffect">
                                  <p:stCondLst>
                                    <p:cond delay="1000"/>
                                  </p:stCondLst>
                                  <p:childTnLst>
                                    <p:set>
                                      <p:cBhvr>
                                        <p:cTn id="78" dur="1" fill="hold">
                                          <p:stCondLst>
                                            <p:cond delay="0"/>
                                          </p:stCondLst>
                                        </p:cTn>
                                        <p:tgtEl>
                                          <p:spTgt spid="4608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3" grpId="0" animBg="1"/>
      <p:bldP spid="46084" grpId="0" animBg="1"/>
      <p:bldP spid="4608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a:xfrm>
            <a:off x="457200" y="917575"/>
            <a:ext cx="8229600" cy="1139825"/>
          </a:xfrm>
        </p:spPr>
        <p:txBody>
          <a:bodyPr>
            <a:normAutofit fontScale="90000"/>
          </a:bodyPr>
          <a:lstStyle/>
          <a:p>
            <a:pPr eaLnBrk="1" hangingPunct="1">
              <a:defRPr/>
            </a:pPr>
            <a:r>
              <a:rPr lang="en-US" sz="2800" smtClean="0">
                <a:solidFill>
                  <a:srgbClr val="FFFF00"/>
                </a:solidFill>
              </a:rPr>
              <a:t>Contoh</a:t>
            </a:r>
            <a:br>
              <a:rPr lang="en-US" sz="2800" smtClean="0">
                <a:solidFill>
                  <a:srgbClr val="FFFF00"/>
                </a:solidFill>
              </a:rPr>
            </a:br>
            <a:r>
              <a:rPr lang="en-US" sz="2800" smtClean="0">
                <a:solidFill>
                  <a:schemeClr val="bg1"/>
                </a:solidFill>
              </a:rPr>
              <a:t>Sebuah bejana berisi 0,2 kg air dingin. Ketika pemanas celup listrik dicelupkan dan dihubungkan ke listrik 12 V, kuat arus 4A mengalir melalui elemen pemanasnya. Jika pemanas listrik dijalankan selama 210 sekon, tentukan kenaikan suhu air. Kalor jenis air 4200 J/kg K</a:t>
            </a:r>
          </a:p>
        </p:txBody>
      </p:sp>
      <p:sp>
        <p:nvSpPr>
          <p:cNvPr id="59399" name="Rectangle 7"/>
          <p:cNvSpPr>
            <a:spLocks noGrp="1" noChangeArrowheads="1"/>
          </p:cNvSpPr>
          <p:nvPr>
            <p:ph type="body" sz="half" idx="1"/>
          </p:nvPr>
        </p:nvSpPr>
        <p:spPr>
          <a:xfrm>
            <a:off x="457200" y="3165475"/>
            <a:ext cx="4038600" cy="4530725"/>
          </a:xfrm>
        </p:spPr>
        <p:txBody>
          <a:bodyPr>
            <a:normAutofit/>
          </a:bodyPr>
          <a:lstStyle/>
          <a:p>
            <a:pPr eaLnBrk="1" hangingPunct="1">
              <a:buFont typeface="Wingdings" pitchFamily="2" charset="2"/>
              <a:buNone/>
              <a:defRPr/>
            </a:pPr>
            <a:r>
              <a:rPr lang="en-US" sz="2400" smtClean="0">
                <a:solidFill>
                  <a:schemeClr val="bg1"/>
                </a:solidFill>
              </a:rPr>
              <a:t>Diket. M = 0,2 kg</a:t>
            </a:r>
          </a:p>
          <a:p>
            <a:pPr eaLnBrk="1" hangingPunct="1">
              <a:buFont typeface="Wingdings" pitchFamily="2" charset="2"/>
              <a:buNone/>
              <a:defRPr/>
            </a:pPr>
            <a:r>
              <a:rPr lang="en-US" sz="2400" smtClean="0">
                <a:solidFill>
                  <a:schemeClr val="bg1"/>
                </a:solidFill>
              </a:rPr>
              <a:t>		 C = 4200 J/kg K</a:t>
            </a:r>
          </a:p>
          <a:p>
            <a:pPr eaLnBrk="1" hangingPunct="1">
              <a:buFont typeface="Wingdings" pitchFamily="2" charset="2"/>
              <a:buNone/>
              <a:defRPr/>
            </a:pPr>
            <a:r>
              <a:rPr lang="en-US" sz="2400" smtClean="0">
                <a:solidFill>
                  <a:schemeClr val="bg1"/>
                </a:solidFill>
              </a:rPr>
              <a:t>		 V = 12 V</a:t>
            </a:r>
          </a:p>
          <a:p>
            <a:pPr eaLnBrk="1" hangingPunct="1">
              <a:buFont typeface="Wingdings" pitchFamily="2" charset="2"/>
              <a:buNone/>
              <a:defRPr/>
            </a:pPr>
            <a:r>
              <a:rPr lang="en-US" sz="2400" smtClean="0">
                <a:solidFill>
                  <a:schemeClr val="bg1"/>
                </a:solidFill>
              </a:rPr>
              <a:t>		 I = 4 A</a:t>
            </a:r>
          </a:p>
          <a:p>
            <a:pPr eaLnBrk="1" hangingPunct="1">
              <a:buFont typeface="Wingdings" pitchFamily="2" charset="2"/>
              <a:buNone/>
              <a:defRPr/>
            </a:pPr>
            <a:r>
              <a:rPr lang="en-US" sz="2400" smtClean="0">
                <a:solidFill>
                  <a:schemeClr val="bg1"/>
                </a:solidFill>
              </a:rPr>
              <a:t>		 t = 210 s</a:t>
            </a:r>
          </a:p>
          <a:p>
            <a:pPr eaLnBrk="1" hangingPunct="1">
              <a:buFont typeface="Wingdings" pitchFamily="2" charset="2"/>
              <a:buNone/>
              <a:defRPr/>
            </a:pPr>
            <a:endParaRPr lang="en-US" sz="2400" smtClean="0">
              <a:solidFill>
                <a:schemeClr val="bg1"/>
              </a:solidFill>
            </a:endParaRPr>
          </a:p>
          <a:p>
            <a:pPr eaLnBrk="1" hangingPunct="1">
              <a:buFont typeface="Wingdings" pitchFamily="2" charset="2"/>
              <a:buNone/>
              <a:defRPr/>
            </a:pPr>
            <a:r>
              <a:rPr lang="en-US" sz="2400" smtClean="0">
                <a:solidFill>
                  <a:schemeClr val="bg1"/>
                </a:solidFill>
              </a:rPr>
              <a:t>Dit. </a:t>
            </a:r>
            <a:r>
              <a:rPr lang="el-GR" sz="2400" smtClean="0">
                <a:solidFill>
                  <a:schemeClr val="bg1"/>
                </a:solidFill>
                <a:cs typeface="Arial" charset="0"/>
              </a:rPr>
              <a:t>Δ</a:t>
            </a:r>
            <a:r>
              <a:rPr lang="en-US" sz="2400" smtClean="0">
                <a:solidFill>
                  <a:schemeClr val="bg1"/>
                </a:solidFill>
                <a:cs typeface="Arial" charset="0"/>
              </a:rPr>
              <a:t>T</a:t>
            </a:r>
            <a:endParaRPr lang="el-GR" sz="2400" smtClean="0">
              <a:solidFill>
                <a:schemeClr val="bg1"/>
              </a:solidFill>
              <a:cs typeface="Arial" charset="0"/>
            </a:endParaRPr>
          </a:p>
        </p:txBody>
      </p:sp>
      <p:sp>
        <p:nvSpPr>
          <p:cNvPr id="59400" name="Rectangle 8"/>
          <p:cNvSpPr>
            <a:spLocks noGrp="1" noChangeArrowheads="1"/>
          </p:cNvSpPr>
          <p:nvPr>
            <p:ph type="body" sz="half" idx="2"/>
          </p:nvPr>
        </p:nvSpPr>
        <p:spPr>
          <a:xfrm>
            <a:off x="4267200" y="3165475"/>
            <a:ext cx="4876800" cy="3692525"/>
          </a:xfrm>
        </p:spPr>
        <p:txBody>
          <a:bodyPr/>
          <a:lstStyle/>
          <a:p>
            <a:pPr eaLnBrk="1" hangingPunct="1">
              <a:buFont typeface="Wingdings" pitchFamily="2" charset="2"/>
              <a:buNone/>
              <a:defRPr/>
            </a:pPr>
            <a:r>
              <a:rPr lang="en-US" smtClean="0">
                <a:solidFill>
                  <a:schemeClr val="bg1"/>
                </a:solidFill>
              </a:rPr>
              <a:t>Jawab.         Q = W</a:t>
            </a:r>
          </a:p>
          <a:p>
            <a:pPr eaLnBrk="1" hangingPunct="1">
              <a:buFont typeface="Wingdings" pitchFamily="2" charset="2"/>
              <a:buNone/>
              <a:defRPr/>
            </a:pPr>
            <a:r>
              <a:rPr lang="en-US" smtClean="0">
                <a:solidFill>
                  <a:schemeClr val="bg1"/>
                </a:solidFill>
              </a:rPr>
              <a:t>           m.C.</a:t>
            </a:r>
            <a:r>
              <a:rPr lang="el-GR" smtClean="0">
                <a:solidFill>
                  <a:schemeClr val="bg1"/>
                </a:solidFill>
                <a:cs typeface="Arial" charset="0"/>
              </a:rPr>
              <a:t>Δ</a:t>
            </a:r>
            <a:r>
              <a:rPr lang="en-US" smtClean="0">
                <a:solidFill>
                  <a:schemeClr val="bg1"/>
                </a:solidFill>
                <a:cs typeface="Arial" charset="0"/>
              </a:rPr>
              <a:t>T = V.I.t</a:t>
            </a:r>
          </a:p>
          <a:p>
            <a:pPr eaLnBrk="1" hangingPunct="1">
              <a:buFont typeface="Wingdings" pitchFamily="2" charset="2"/>
              <a:buNone/>
              <a:defRPr/>
            </a:pPr>
            <a:r>
              <a:rPr lang="en-US" smtClean="0">
                <a:solidFill>
                  <a:schemeClr val="bg1"/>
                </a:solidFill>
                <a:cs typeface="Arial" charset="0"/>
              </a:rPr>
              <a:t>0,2 . 4200 . </a:t>
            </a:r>
            <a:r>
              <a:rPr lang="el-GR" smtClean="0">
                <a:solidFill>
                  <a:schemeClr val="bg1"/>
                </a:solidFill>
                <a:cs typeface="Arial" charset="0"/>
              </a:rPr>
              <a:t>Δ</a:t>
            </a:r>
            <a:r>
              <a:rPr lang="en-US" smtClean="0">
                <a:solidFill>
                  <a:schemeClr val="bg1"/>
                </a:solidFill>
                <a:cs typeface="Arial" charset="0"/>
              </a:rPr>
              <a:t>T = 12 . 4 . 210</a:t>
            </a:r>
          </a:p>
          <a:p>
            <a:pPr eaLnBrk="1" hangingPunct="1">
              <a:buFont typeface="Wingdings" pitchFamily="2" charset="2"/>
              <a:buNone/>
              <a:defRPr/>
            </a:pPr>
            <a:r>
              <a:rPr lang="en-US" smtClean="0">
                <a:solidFill>
                  <a:schemeClr val="bg1"/>
                </a:solidFill>
                <a:cs typeface="Arial" charset="0"/>
              </a:rPr>
              <a:t>            480 </a:t>
            </a:r>
            <a:r>
              <a:rPr lang="el-GR" smtClean="0">
                <a:solidFill>
                  <a:schemeClr val="bg1"/>
                </a:solidFill>
                <a:cs typeface="Arial" charset="0"/>
              </a:rPr>
              <a:t>Δ</a:t>
            </a:r>
            <a:r>
              <a:rPr lang="en-US" smtClean="0">
                <a:solidFill>
                  <a:schemeClr val="bg1"/>
                </a:solidFill>
                <a:cs typeface="Arial" charset="0"/>
              </a:rPr>
              <a:t>T = 10 080</a:t>
            </a:r>
          </a:p>
          <a:p>
            <a:pPr eaLnBrk="1" hangingPunct="1">
              <a:buFont typeface="Wingdings" pitchFamily="2" charset="2"/>
              <a:buNone/>
              <a:defRPr/>
            </a:pPr>
            <a:r>
              <a:rPr lang="en-US" smtClean="0">
                <a:solidFill>
                  <a:schemeClr val="bg1"/>
                </a:solidFill>
                <a:cs typeface="Arial" charset="0"/>
              </a:rPr>
              <a:t>                   </a:t>
            </a:r>
            <a:r>
              <a:rPr lang="el-GR" smtClean="0">
                <a:solidFill>
                  <a:schemeClr val="bg1"/>
                </a:solidFill>
                <a:cs typeface="Arial" charset="0"/>
              </a:rPr>
              <a:t>Δ</a:t>
            </a:r>
            <a:r>
              <a:rPr lang="en-US" smtClean="0">
                <a:solidFill>
                  <a:schemeClr val="bg1"/>
                </a:solidFill>
                <a:cs typeface="Arial" charset="0"/>
              </a:rPr>
              <a:t>T = 21 K</a:t>
            </a:r>
            <a:endParaRPr lang="el-GR" smtClean="0">
              <a:solidFill>
                <a:schemeClr val="bg1"/>
              </a:solidFill>
              <a:cs typeface="Arial" charset="0"/>
            </a:endParaRPr>
          </a:p>
        </p:txBody>
      </p:sp>
      <p:sp>
        <p:nvSpPr>
          <p:cNvPr id="21509" name="AutoShape 4">
            <a:hlinkClick r:id="" action="ppaction://hlinkshowjump?jump=nextslide" highlightClick="1"/>
          </p:cNvPr>
          <p:cNvSpPr>
            <a:spLocks noChangeArrowheads="1"/>
          </p:cNvSpPr>
          <p:nvPr/>
        </p:nvSpPr>
        <p:spPr bwMode="auto">
          <a:xfrm>
            <a:off x="8077200" y="6400800"/>
            <a:ext cx="304800" cy="304800"/>
          </a:xfrm>
          <a:prstGeom prst="actionButtonForwardNext">
            <a:avLst/>
          </a:prstGeom>
          <a:solidFill>
            <a:schemeClr val="accent1"/>
          </a:solidFill>
          <a:ln w="9525">
            <a:noFill/>
            <a:miter lim="800000"/>
            <a:headEnd/>
            <a:tailEnd/>
          </a:ln>
        </p:spPr>
        <p:txBody>
          <a:bodyPr wrap="none" anchor="ctr"/>
          <a:lstStyle/>
          <a:p>
            <a:endParaRPr lang="id-ID"/>
          </a:p>
        </p:txBody>
      </p:sp>
      <p:sp>
        <p:nvSpPr>
          <p:cNvPr id="21510" name="AutoShape 5">
            <a:hlinkClick r:id="" action="ppaction://hlinkshowjump?jump=previousslide" highlightClick="1"/>
          </p:cNvPr>
          <p:cNvSpPr>
            <a:spLocks noChangeArrowheads="1"/>
          </p:cNvSpPr>
          <p:nvPr/>
        </p:nvSpPr>
        <p:spPr bwMode="auto">
          <a:xfrm>
            <a:off x="7696200" y="6400800"/>
            <a:ext cx="304800" cy="304800"/>
          </a:xfrm>
          <a:prstGeom prst="actionButtonBackPrevious">
            <a:avLst/>
          </a:prstGeom>
          <a:solidFill>
            <a:schemeClr val="accent1"/>
          </a:solidFill>
          <a:ln w="9525">
            <a:noFill/>
            <a:miter lim="800000"/>
            <a:headEnd/>
            <a:tailEnd/>
          </a:ln>
        </p:spPr>
        <p:txBody>
          <a:bodyPr wrap="none" anchor="ctr"/>
          <a:lstStyle/>
          <a:p>
            <a:endParaRPr lang="id-ID"/>
          </a:p>
        </p:txBody>
      </p:sp>
      <p:sp>
        <p:nvSpPr>
          <p:cNvPr id="21511" name="AutoShape 6">
            <a:hlinkClick r:id="rId3" action="ppaction://hlinksldjump" highlightClick="1"/>
          </p:cNvPr>
          <p:cNvSpPr>
            <a:spLocks noChangeArrowheads="1"/>
          </p:cNvSpPr>
          <p:nvPr/>
        </p:nvSpPr>
        <p:spPr bwMode="auto">
          <a:xfrm>
            <a:off x="8458200" y="6400800"/>
            <a:ext cx="304800" cy="304800"/>
          </a:xfrm>
          <a:prstGeom prst="actionButtonHome">
            <a:avLst/>
          </a:prstGeom>
          <a:solidFill>
            <a:schemeClr val="accent1"/>
          </a:solidFill>
          <a:ln w="9525">
            <a:noFill/>
            <a:miter lim="800000"/>
            <a:headEnd/>
            <a:tailEnd/>
          </a:ln>
        </p:spPr>
        <p:txBody>
          <a:bodyPr wrap="none" anchor="ctr"/>
          <a:lstStyle/>
          <a:p>
            <a:endParaRPr lang="id-ID"/>
          </a:p>
        </p:txBody>
      </p:sp>
    </p:spTree>
  </p:cSld>
  <p:clrMapOvr>
    <a:masterClrMapping/>
  </p:clrMapOvr>
  <p:transition>
    <p:wheel spokes="8"/>
    <p:sndAc>
      <p:stSnd>
        <p:snd r:embed="rId2" name="camera.wav"/>
      </p:stSnd>
    </p:sndAc>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457200" y="765175"/>
            <a:ext cx="8229600" cy="1139825"/>
          </a:xfrm>
        </p:spPr>
        <p:txBody>
          <a:bodyPr>
            <a:normAutofit fontScale="90000"/>
          </a:bodyPr>
          <a:lstStyle/>
          <a:p>
            <a:pPr eaLnBrk="1" hangingPunct="1">
              <a:defRPr/>
            </a:pPr>
            <a:r>
              <a:rPr lang="en-US" sz="3200" smtClean="0">
                <a:solidFill>
                  <a:srgbClr val="FFFF00"/>
                </a:solidFill>
              </a:rPr>
              <a:t>Conyoh</a:t>
            </a:r>
            <a:br>
              <a:rPr lang="en-US" sz="3200" smtClean="0">
                <a:solidFill>
                  <a:srgbClr val="FFFF00"/>
                </a:solidFill>
              </a:rPr>
            </a:br>
            <a:r>
              <a:rPr lang="en-US" sz="2800" smtClean="0">
                <a:solidFill>
                  <a:srgbClr val="FF0000"/>
                </a:solidFill>
              </a:rPr>
              <a:t>Dalam sebuah rumah terdapat 4 lampu 20 W, 2 lampu 60 W dan sebuah TV 60 W. Setiap hari dinyalakan selama 4 jam. Berapakah biaya yang harus dibayar selama 1 bulan jika harga 1 kWh = Rp 75,-?</a:t>
            </a:r>
            <a:r>
              <a:rPr lang="en-US" sz="2400" smtClean="0"/>
              <a:t>  </a:t>
            </a:r>
          </a:p>
        </p:txBody>
      </p:sp>
      <p:sp>
        <p:nvSpPr>
          <p:cNvPr id="70663" name="Rectangle 7"/>
          <p:cNvSpPr>
            <a:spLocks noGrp="1" noChangeArrowheads="1"/>
          </p:cNvSpPr>
          <p:nvPr>
            <p:ph type="body" sz="half" idx="1"/>
          </p:nvPr>
        </p:nvSpPr>
        <p:spPr>
          <a:xfrm>
            <a:off x="457200" y="2708275"/>
            <a:ext cx="4419600" cy="3768725"/>
          </a:xfrm>
        </p:spPr>
        <p:txBody>
          <a:bodyPr>
            <a:normAutofit fontScale="92500" lnSpcReduction="10000"/>
          </a:bodyPr>
          <a:lstStyle/>
          <a:p>
            <a:pPr eaLnBrk="1" hangingPunct="1">
              <a:lnSpc>
                <a:spcPct val="90000"/>
              </a:lnSpc>
              <a:buFont typeface="Wingdings" pitchFamily="2" charset="2"/>
              <a:buNone/>
              <a:defRPr/>
            </a:pPr>
            <a:r>
              <a:rPr lang="en-US" smtClean="0">
                <a:solidFill>
                  <a:schemeClr val="bg1"/>
                </a:solidFill>
              </a:rPr>
              <a:t>Daya total alat-alat listrik:</a:t>
            </a:r>
          </a:p>
          <a:p>
            <a:pPr eaLnBrk="1" hangingPunct="1">
              <a:lnSpc>
                <a:spcPct val="90000"/>
              </a:lnSpc>
              <a:buFont typeface="Wingdings" pitchFamily="2" charset="2"/>
              <a:buNone/>
              <a:defRPr/>
            </a:pPr>
            <a:r>
              <a:rPr lang="en-US" smtClean="0">
                <a:solidFill>
                  <a:schemeClr val="bg1"/>
                </a:solidFill>
              </a:rPr>
              <a:t>P = 4 . 20 + 2 . 60 + 1 . 60</a:t>
            </a:r>
          </a:p>
          <a:p>
            <a:pPr eaLnBrk="1" hangingPunct="1">
              <a:lnSpc>
                <a:spcPct val="90000"/>
              </a:lnSpc>
              <a:buFont typeface="Wingdings" pitchFamily="2" charset="2"/>
              <a:buNone/>
              <a:defRPr/>
            </a:pPr>
            <a:r>
              <a:rPr lang="en-US" smtClean="0">
                <a:solidFill>
                  <a:schemeClr val="bg1"/>
                </a:solidFill>
              </a:rPr>
              <a:t>   = 80 + 120 + 60</a:t>
            </a:r>
          </a:p>
          <a:p>
            <a:pPr eaLnBrk="1" hangingPunct="1">
              <a:lnSpc>
                <a:spcPct val="90000"/>
              </a:lnSpc>
              <a:buFont typeface="Wingdings" pitchFamily="2" charset="2"/>
              <a:buNone/>
              <a:defRPr/>
            </a:pPr>
            <a:r>
              <a:rPr lang="en-US" smtClean="0">
                <a:solidFill>
                  <a:schemeClr val="bg1"/>
                </a:solidFill>
              </a:rPr>
              <a:t>   = 260 W</a:t>
            </a:r>
          </a:p>
          <a:p>
            <a:pPr eaLnBrk="1" hangingPunct="1">
              <a:lnSpc>
                <a:spcPct val="90000"/>
              </a:lnSpc>
              <a:buFont typeface="Wingdings" pitchFamily="2" charset="2"/>
              <a:buNone/>
              <a:defRPr/>
            </a:pPr>
            <a:endParaRPr lang="en-US" smtClean="0">
              <a:solidFill>
                <a:schemeClr val="bg1"/>
              </a:solidFill>
            </a:endParaRPr>
          </a:p>
          <a:p>
            <a:pPr eaLnBrk="1" hangingPunct="1">
              <a:lnSpc>
                <a:spcPct val="90000"/>
              </a:lnSpc>
              <a:buFont typeface="Wingdings" pitchFamily="2" charset="2"/>
              <a:buNone/>
              <a:defRPr/>
            </a:pPr>
            <a:r>
              <a:rPr lang="en-US" smtClean="0">
                <a:solidFill>
                  <a:schemeClr val="bg1"/>
                </a:solidFill>
              </a:rPr>
              <a:t>t = 30 . 4 = 120 jam</a:t>
            </a:r>
          </a:p>
          <a:p>
            <a:pPr eaLnBrk="1" hangingPunct="1">
              <a:lnSpc>
                <a:spcPct val="90000"/>
              </a:lnSpc>
              <a:buFont typeface="Wingdings" pitchFamily="2" charset="2"/>
              <a:buNone/>
              <a:defRPr/>
            </a:pPr>
            <a:r>
              <a:rPr lang="en-US" smtClean="0">
                <a:solidFill>
                  <a:schemeClr val="bg1"/>
                </a:solidFill>
              </a:rPr>
              <a:t>Energi listrik:</a:t>
            </a:r>
          </a:p>
          <a:p>
            <a:pPr eaLnBrk="1" hangingPunct="1">
              <a:lnSpc>
                <a:spcPct val="90000"/>
              </a:lnSpc>
              <a:buFont typeface="Wingdings" pitchFamily="2" charset="2"/>
              <a:buNone/>
              <a:defRPr/>
            </a:pPr>
            <a:r>
              <a:rPr lang="en-US" smtClean="0">
                <a:solidFill>
                  <a:schemeClr val="bg1"/>
                </a:solidFill>
              </a:rPr>
              <a:t>W = P . T</a:t>
            </a:r>
          </a:p>
          <a:p>
            <a:pPr eaLnBrk="1" hangingPunct="1">
              <a:lnSpc>
                <a:spcPct val="90000"/>
              </a:lnSpc>
              <a:buFont typeface="Wingdings" pitchFamily="2" charset="2"/>
              <a:buNone/>
              <a:defRPr/>
            </a:pPr>
            <a:endParaRPr lang="en-US" smtClean="0"/>
          </a:p>
        </p:txBody>
      </p:sp>
      <p:sp>
        <p:nvSpPr>
          <p:cNvPr id="70664" name="Rectangle 8"/>
          <p:cNvSpPr>
            <a:spLocks noGrp="1" noChangeArrowheads="1"/>
          </p:cNvSpPr>
          <p:nvPr>
            <p:ph type="body" sz="half" idx="2"/>
          </p:nvPr>
        </p:nvSpPr>
        <p:spPr>
          <a:xfrm>
            <a:off x="4953000" y="2784475"/>
            <a:ext cx="3733800" cy="3768725"/>
          </a:xfrm>
        </p:spPr>
        <p:txBody>
          <a:bodyPr/>
          <a:lstStyle/>
          <a:p>
            <a:pPr eaLnBrk="1" hangingPunct="1">
              <a:lnSpc>
                <a:spcPct val="90000"/>
              </a:lnSpc>
              <a:buFont typeface="Wingdings" pitchFamily="2" charset="2"/>
              <a:buNone/>
              <a:defRPr/>
            </a:pPr>
            <a:r>
              <a:rPr lang="en-US" smtClean="0"/>
              <a:t> </a:t>
            </a:r>
            <a:r>
              <a:rPr lang="en-US" smtClean="0">
                <a:solidFill>
                  <a:schemeClr val="bg1"/>
                </a:solidFill>
              </a:rPr>
              <a:t>W = </a:t>
            </a:r>
            <a:r>
              <a:rPr lang="en-US" u="sng" smtClean="0">
                <a:solidFill>
                  <a:schemeClr val="bg1"/>
                </a:solidFill>
              </a:rPr>
              <a:t>260 . 120</a:t>
            </a:r>
          </a:p>
          <a:p>
            <a:pPr eaLnBrk="1" hangingPunct="1">
              <a:lnSpc>
                <a:spcPct val="90000"/>
              </a:lnSpc>
              <a:buFont typeface="Wingdings" pitchFamily="2" charset="2"/>
              <a:buNone/>
              <a:defRPr/>
            </a:pPr>
            <a:r>
              <a:rPr lang="en-US" smtClean="0">
                <a:solidFill>
                  <a:schemeClr val="bg1"/>
                </a:solidFill>
              </a:rPr>
              <a:t>            1000</a:t>
            </a:r>
          </a:p>
          <a:p>
            <a:pPr eaLnBrk="1" hangingPunct="1">
              <a:lnSpc>
                <a:spcPct val="90000"/>
              </a:lnSpc>
              <a:buFont typeface="Wingdings" pitchFamily="2" charset="2"/>
              <a:buNone/>
              <a:defRPr/>
            </a:pPr>
            <a:r>
              <a:rPr lang="en-US" smtClean="0">
                <a:solidFill>
                  <a:schemeClr val="bg1"/>
                </a:solidFill>
              </a:rPr>
              <a:t>      = 31,2 kWh</a:t>
            </a:r>
          </a:p>
          <a:p>
            <a:pPr eaLnBrk="1" hangingPunct="1">
              <a:lnSpc>
                <a:spcPct val="90000"/>
              </a:lnSpc>
              <a:buFont typeface="Wingdings" pitchFamily="2" charset="2"/>
              <a:buNone/>
              <a:defRPr/>
            </a:pPr>
            <a:endParaRPr lang="en-US" smtClean="0">
              <a:solidFill>
                <a:schemeClr val="bg1"/>
              </a:solidFill>
            </a:endParaRPr>
          </a:p>
          <a:p>
            <a:pPr eaLnBrk="1" hangingPunct="1">
              <a:lnSpc>
                <a:spcPct val="90000"/>
              </a:lnSpc>
              <a:buFont typeface="Wingdings" pitchFamily="2" charset="2"/>
              <a:buNone/>
              <a:defRPr/>
            </a:pPr>
            <a:r>
              <a:rPr lang="en-US" smtClean="0">
                <a:solidFill>
                  <a:schemeClr val="bg1"/>
                </a:solidFill>
              </a:rPr>
              <a:t>Biaya = 31,2 . Rp 75,-</a:t>
            </a:r>
          </a:p>
          <a:p>
            <a:pPr eaLnBrk="1" hangingPunct="1">
              <a:lnSpc>
                <a:spcPct val="90000"/>
              </a:lnSpc>
              <a:buFont typeface="Wingdings" pitchFamily="2" charset="2"/>
              <a:buNone/>
              <a:defRPr/>
            </a:pPr>
            <a:r>
              <a:rPr lang="en-US" smtClean="0">
                <a:solidFill>
                  <a:schemeClr val="bg1"/>
                </a:solidFill>
              </a:rPr>
              <a:t>          = Rp 2.340,-</a:t>
            </a:r>
          </a:p>
          <a:p>
            <a:pPr eaLnBrk="1" hangingPunct="1">
              <a:lnSpc>
                <a:spcPct val="90000"/>
              </a:lnSpc>
              <a:buFont typeface="Wingdings" pitchFamily="2" charset="2"/>
              <a:buNone/>
              <a:defRPr/>
            </a:pPr>
            <a:endParaRPr lang="en-US" smtClean="0"/>
          </a:p>
        </p:txBody>
      </p:sp>
      <p:sp>
        <p:nvSpPr>
          <p:cNvPr id="32773" name="AutoShape 4">
            <a:hlinkClick r:id="" action="ppaction://hlinkshowjump?jump=nextslide" highlightClick="1"/>
          </p:cNvPr>
          <p:cNvSpPr>
            <a:spLocks noChangeArrowheads="1"/>
          </p:cNvSpPr>
          <p:nvPr/>
        </p:nvSpPr>
        <p:spPr bwMode="auto">
          <a:xfrm>
            <a:off x="8077200" y="6400800"/>
            <a:ext cx="304800" cy="304800"/>
          </a:xfrm>
          <a:prstGeom prst="actionButtonForwardNext">
            <a:avLst/>
          </a:prstGeom>
          <a:solidFill>
            <a:schemeClr val="accent1"/>
          </a:solidFill>
          <a:ln w="9525">
            <a:noFill/>
            <a:miter lim="800000"/>
            <a:headEnd/>
            <a:tailEnd/>
          </a:ln>
        </p:spPr>
        <p:txBody>
          <a:bodyPr wrap="none" anchor="ctr"/>
          <a:lstStyle/>
          <a:p>
            <a:endParaRPr lang="id-ID"/>
          </a:p>
        </p:txBody>
      </p:sp>
      <p:sp>
        <p:nvSpPr>
          <p:cNvPr id="32774" name="AutoShape 5">
            <a:hlinkClick r:id="" action="ppaction://hlinkshowjump?jump=previousslide" highlightClick="1"/>
          </p:cNvPr>
          <p:cNvSpPr>
            <a:spLocks noChangeArrowheads="1"/>
          </p:cNvSpPr>
          <p:nvPr/>
        </p:nvSpPr>
        <p:spPr bwMode="auto">
          <a:xfrm>
            <a:off x="7696200" y="6400800"/>
            <a:ext cx="304800" cy="304800"/>
          </a:xfrm>
          <a:prstGeom prst="actionButtonBackPrevious">
            <a:avLst/>
          </a:prstGeom>
          <a:solidFill>
            <a:schemeClr val="accent1"/>
          </a:solidFill>
          <a:ln w="9525">
            <a:noFill/>
            <a:miter lim="800000"/>
            <a:headEnd/>
            <a:tailEnd/>
          </a:ln>
        </p:spPr>
        <p:txBody>
          <a:bodyPr wrap="none" anchor="ctr"/>
          <a:lstStyle/>
          <a:p>
            <a:endParaRPr lang="id-ID"/>
          </a:p>
        </p:txBody>
      </p:sp>
      <p:sp>
        <p:nvSpPr>
          <p:cNvPr id="32775" name="AutoShape 6">
            <a:hlinkClick r:id="rId3" action="ppaction://hlinksldjump" highlightClick="1"/>
          </p:cNvPr>
          <p:cNvSpPr>
            <a:spLocks noChangeArrowheads="1"/>
          </p:cNvSpPr>
          <p:nvPr/>
        </p:nvSpPr>
        <p:spPr bwMode="auto">
          <a:xfrm>
            <a:off x="8458200" y="6400800"/>
            <a:ext cx="304800" cy="304800"/>
          </a:xfrm>
          <a:prstGeom prst="actionButtonHome">
            <a:avLst/>
          </a:prstGeom>
          <a:solidFill>
            <a:schemeClr val="accent1"/>
          </a:solidFill>
          <a:ln w="9525">
            <a:noFill/>
            <a:miter lim="800000"/>
            <a:headEnd/>
            <a:tailEnd/>
          </a:ln>
        </p:spPr>
        <p:txBody>
          <a:bodyPr wrap="none" anchor="ctr"/>
          <a:lstStyle/>
          <a:p>
            <a:endParaRPr lang="id-ID"/>
          </a:p>
        </p:txBody>
      </p:sp>
    </p:spTree>
  </p:cSld>
  <p:clrMapOvr>
    <a:masterClrMapping/>
  </p:clrMapOvr>
  <p:transition>
    <p:wheel spokes="8"/>
    <p:sndAc>
      <p:stSnd>
        <p:snd r:embed="rId2" name="camera.wav"/>
      </p:stSnd>
    </p:sndAc>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6" descr="intermediate-pc"/>
          <p:cNvPicPr>
            <a:picLocks noGrp="1" noChangeAspect="1" noChangeArrowheads="1"/>
          </p:cNvPicPr>
          <p:nvPr>
            <p:ph idx="1"/>
          </p:nvPr>
        </p:nvPicPr>
        <p:blipFill>
          <a:blip r:embed="rId3" cstate="print"/>
          <a:stretch>
            <a:fillRect/>
          </a:stretch>
        </p:blipFill>
        <p:spPr>
          <a:xfrm>
            <a:off x="5724128" y="1124744"/>
            <a:ext cx="2806700" cy="4536504"/>
          </a:xfrm>
          <a:noFill/>
        </p:spPr>
      </p:pic>
      <p:sp>
        <p:nvSpPr>
          <p:cNvPr id="30722" name="Title 1"/>
          <p:cNvSpPr>
            <a:spLocks noGrp="1"/>
          </p:cNvSpPr>
          <p:nvPr>
            <p:ph type="title"/>
          </p:nvPr>
        </p:nvSpPr>
        <p:spPr>
          <a:xfrm>
            <a:off x="0" y="0"/>
            <a:ext cx="9144000" cy="642938"/>
          </a:xfrm>
          <a:blipFill>
            <a:blip r:embed="rId4" cstate="print"/>
            <a:tile tx="0" ty="0" sx="100000" sy="100000" flip="none" algn="tl"/>
          </a:blipFill>
        </p:spPr>
        <p:txBody>
          <a:bodyPr/>
          <a:lstStyle/>
          <a:p>
            <a:pPr algn="ctr"/>
            <a:r>
              <a:rPr lang="en-US" sz="3600" b="1" smtClean="0">
                <a:solidFill>
                  <a:srgbClr val="FFFF00"/>
                </a:solidFill>
                <a:latin typeface="Arial Rounded MT Bold" pitchFamily="34" charset="0"/>
              </a:rPr>
              <a:t>ALAT-ALAT </a:t>
            </a:r>
            <a:r>
              <a:rPr lang="en-US" sz="3600" b="1" smtClean="0">
                <a:solidFill>
                  <a:srgbClr val="FFFF00"/>
                </a:solidFill>
                <a:latin typeface="Arial Rounded MT Bold" pitchFamily="34" charset="0"/>
              </a:rPr>
              <a:t>LISTRIK</a:t>
            </a:r>
            <a:endParaRPr lang="en-US" sz="3600" smtClean="0">
              <a:latin typeface="Arial Rounded MT Bold" pitchFamily="34" charset="0"/>
            </a:endParaRPr>
          </a:p>
        </p:txBody>
      </p:sp>
      <p:sp>
        <p:nvSpPr>
          <p:cNvPr id="31748" name="Rectangle 6"/>
          <p:cNvSpPr>
            <a:spLocks noChangeArrowheads="1"/>
          </p:cNvSpPr>
          <p:nvPr/>
        </p:nvSpPr>
        <p:spPr bwMode="auto">
          <a:xfrm>
            <a:off x="323528" y="1124744"/>
            <a:ext cx="5040560" cy="5607689"/>
          </a:xfrm>
          <a:prstGeom prst="rect">
            <a:avLst/>
          </a:prstGeom>
          <a:noFill/>
          <a:ln w="9525">
            <a:noFill/>
            <a:miter lim="800000"/>
            <a:headEnd/>
            <a:tailEnd/>
          </a:ln>
        </p:spPr>
        <p:txBody>
          <a:bodyPr wrap="square">
            <a:spAutoFit/>
          </a:bodyPr>
          <a:lstStyle/>
          <a:p>
            <a:pPr marL="0" lvl="2">
              <a:lnSpc>
                <a:spcPct val="80000"/>
              </a:lnSpc>
              <a:buClr>
                <a:schemeClr val="tx1"/>
              </a:buClr>
              <a:defRPr/>
            </a:pPr>
            <a:r>
              <a:rPr lang="nb-NO" sz="2800" b="1" smtClean="0">
                <a:solidFill>
                  <a:srgbClr val="FF0000"/>
                </a:solidFill>
              </a:rPr>
              <a:t>TELEVISI </a:t>
            </a:r>
            <a:r>
              <a:rPr lang="nb-NO" sz="2800" b="1" dirty="0">
                <a:solidFill>
                  <a:srgbClr val="FF0000"/>
                </a:solidFill>
              </a:rPr>
              <a:t>(MONITOR)</a:t>
            </a:r>
          </a:p>
          <a:p>
            <a:pPr marL="0" lvl="2">
              <a:lnSpc>
                <a:spcPct val="80000"/>
              </a:lnSpc>
              <a:buClr>
                <a:schemeClr val="tx1"/>
              </a:buClr>
              <a:defRPr/>
            </a:pPr>
            <a:endParaRPr lang="nb-NO" sz="2800" dirty="0"/>
          </a:p>
          <a:p>
            <a:pPr marL="0" lvl="2">
              <a:lnSpc>
                <a:spcPct val="80000"/>
              </a:lnSpc>
              <a:buClr>
                <a:schemeClr val="tx1"/>
              </a:buClr>
              <a:buFont typeface="Wingdings" pitchFamily="2" charset="2"/>
              <a:buNone/>
              <a:defRPr/>
            </a:pPr>
            <a:r>
              <a:rPr lang="nb-NO" sz="2800" smtClean="0"/>
              <a:t>Televisi </a:t>
            </a:r>
            <a:r>
              <a:rPr lang="nb-NO" sz="2800" dirty="0"/>
              <a:t>merupakan media informasi dan hiburan. Pesawat televisi dapat mengubah energi listrik menjadi energi cahaya dan energi  bunyi. Televisi dilengkapi dengan tabung sinar katoda dan loudspeaker. Pada layar tabung katoda kita dapat melihat gambar hasil perubahan energi listrik dan melalui loudspeaker, kita  dapat mendengar bunyi hasil perubahan listrik.</a:t>
            </a:r>
          </a:p>
        </p:txBody>
      </p:sp>
    </p:spTree>
  </p:cSld>
  <p:clrMapOvr>
    <a:masterClrMapping/>
  </p:clrMapOvr>
  <p:transition>
    <p:wheel spokes="8"/>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8" presetClass="exit" presetSubtype="16" fill="hold" nodeType="clickEffect">
                                  <p:stCondLst>
                                    <p:cond delay="0"/>
                                  </p:stCondLst>
                                  <p:childTnLst>
                                    <p:animEffect transition="out" filter="diamond(in)">
                                      <p:cBhvr>
                                        <p:cTn id="11" dur="2000"/>
                                        <p:tgtEl>
                                          <p:spTgt spid="5"/>
                                        </p:tgtEl>
                                      </p:cBhvr>
                                    </p:animEffect>
                                    <p:set>
                                      <p:cBhvr>
                                        <p:cTn id="12" dur="1" fill="hold">
                                          <p:stCondLst>
                                            <p:cond delay="19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4"/>
          <p:cNvSpPr>
            <a:spLocks noGrp="1" noChangeArrowheads="1"/>
          </p:cNvSpPr>
          <p:nvPr>
            <p:ph type="title"/>
          </p:nvPr>
        </p:nvSpPr>
        <p:spPr>
          <a:xfrm>
            <a:off x="0" y="0"/>
            <a:ext cx="9144000" cy="785813"/>
          </a:xfrm>
          <a:solidFill>
            <a:srgbClr val="FF0000"/>
          </a:solidFill>
        </p:spPr>
        <p:txBody>
          <a:bodyPr/>
          <a:lstStyle/>
          <a:p>
            <a:pPr algn="ctr" eaLnBrk="1" hangingPunct="1"/>
            <a:r>
              <a:rPr lang="en-US" sz="3600" b="1" smtClean="0">
                <a:solidFill>
                  <a:srgbClr val="FFFF00"/>
                </a:solidFill>
                <a:latin typeface="Arial Rounded MT Bold" pitchFamily="34" charset="0"/>
              </a:rPr>
              <a:t>2. SETRIKA LISTRIK</a:t>
            </a:r>
          </a:p>
        </p:txBody>
      </p:sp>
      <p:pic>
        <p:nvPicPr>
          <p:cNvPr id="31748" name="Picture 24" descr="3010"/>
          <p:cNvPicPr>
            <a:picLocks noChangeAspect="1" noChangeArrowheads="1"/>
          </p:cNvPicPr>
          <p:nvPr/>
        </p:nvPicPr>
        <p:blipFill>
          <a:blip r:embed="rId3" cstate="print"/>
          <a:srcRect/>
          <a:stretch>
            <a:fillRect/>
          </a:stretch>
        </p:blipFill>
        <p:spPr bwMode="auto">
          <a:xfrm>
            <a:off x="5076056" y="980728"/>
            <a:ext cx="4067944" cy="3168353"/>
          </a:xfrm>
          <a:prstGeom prst="rect">
            <a:avLst/>
          </a:prstGeom>
          <a:noFill/>
          <a:ln w="9525">
            <a:noFill/>
            <a:miter lim="800000"/>
            <a:headEnd/>
            <a:tailEnd/>
          </a:ln>
        </p:spPr>
      </p:pic>
      <p:sp>
        <p:nvSpPr>
          <p:cNvPr id="32773" name="TextBox 7"/>
          <p:cNvSpPr txBox="1">
            <a:spLocks noChangeArrowheads="1"/>
          </p:cNvSpPr>
          <p:nvPr/>
        </p:nvSpPr>
        <p:spPr bwMode="auto">
          <a:xfrm>
            <a:off x="395536" y="836713"/>
            <a:ext cx="4536504" cy="5262979"/>
          </a:xfrm>
          <a:prstGeom prst="rect">
            <a:avLst/>
          </a:prstGeom>
          <a:noFill/>
          <a:ln w="9525">
            <a:noFill/>
            <a:miter lim="800000"/>
            <a:headEnd/>
            <a:tailEnd/>
          </a:ln>
        </p:spPr>
        <p:txBody>
          <a:bodyPr wrap="square">
            <a:spAutoFit/>
          </a:bodyPr>
          <a:lstStyle/>
          <a:p>
            <a:pPr marL="0" lvl="2">
              <a:lnSpc>
                <a:spcPct val="80000"/>
              </a:lnSpc>
              <a:buClr>
                <a:schemeClr val="tx1"/>
              </a:buClr>
              <a:buFont typeface="Wingdings" pitchFamily="2" charset="2"/>
              <a:buNone/>
              <a:defRPr/>
            </a:pPr>
            <a:r>
              <a:rPr lang="nb-NO" sz="2800" dirty="0"/>
              <a:t>Bagian-bagian utama setrika listrik</a:t>
            </a:r>
          </a:p>
          <a:p>
            <a:pPr marL="0" lvl="2">
              <a:lnSpc>
                <a:spcPct val="80000"/>
              </a:lnSpc>
              <a:buClr>
                <a:schemeClr val="tx1"/>
              </a:buClr>
              <a:buFont typeface="Wingdings" pitchFamily="2" charset="2"/>
              <a:buNone/>
              <a:defRPr/>
            </a:pPr>
            <a:endParaRPr lang="nb-NO" sz="2800" dirty="0"/>
          </a:p>
          <a:p>
            <a:pPr marL="0" lvl="2">
              <a:lnSpc>
                <a:spcPct val="80000"/>
              </a:lnSpc>
              <a:buClr>
                <a:schemeClr val="tx1"/>
              </a:buClr>
              <a:buFont typeface="Wingdings" pitchFamily="2" charset="2"/>
              <a:buNone/>
              <a:tabLst>
                <a:tab pos="1524000" algn="l"/>
              </a:tabLst>
              <a:defRPr/>
            </a:pPr>
            <a:r>
              <a:rPr lang="nb-NO" sz="2800" dirty="0"/>
              <a:t>a.  elemen pemanas merupakan alat pengubah energi  listrik menjadi energi menjadi energi kalor (panas).</a:t>
            </a:r>
          </a:p>
          <a:p>
            <a:pPr marL="0" lvl="2">
              <a:lnSpc>
                <a:spcPct val="80000"/>
              </a:lnSpc>
              <a:buClr>
                <a:schemeClr val="tx1"/>
              </a:buClr>
              <a:buFont typeface="Wingdings" pitchFamily="2" charset="2"/>
              <a:buNone/>
              <a:defRPr/>
            </a:pPr>
            <a:endParaRPr lang="nb-NO" sz="2800" dirty="0"/>
          </a:p>
          <a:p>
            <a:pPr marL="0" lvl="2">
              <a:lnSpc>
                <a:spcPct val="80000"/>
              </a:lnSpc>
              <a:buClr>
                <a:schemeClr val="tx1"/>
              </a:buClr>
              <a:buFont typeface="Wingdings" pitchFamily="2" charset="2"/>
              <a:buNone/>
              <a:defRPr/>
            </a:pPr>
            <a:r>
              <a:rPr lang="nb-NO" sz="2800" dirty="0"/>
              <a:t>b.  pegangan setrika, terbuat dari isolator </a:t>
            </a:r>
          </a:p>
          <a:p>
            <a:pPr marL="0" lvl="2">
              <a:lnSpc>
                <a:spcPct val="80000"/>
              </a:lnSpc>
              <a:buClr>
                <a:schemeClr val="tx1"/>
              </a:buClr>
              <a:buFont typeface="Wingdings" pitchFamily="2" charset="2"/>
              <a:buNone/>
              <a:defRPr/>
            </a:pPr>
            <a:endParaRPr lang="nb-NO" sz="2800" dirty="0"/>
          </a:p>
          <a:p>
            <a:pPr marL="0" lvl="2">
              <a:lnSpc>
                <a:spcPct val="80000"/>
              </a:lnSpc>
              <a:buClr>
                <a:schemeClr val="tx1"/>
              </a:buClr>
              <a:buFont typeface="Wingdings" pitchFamily="2" charset="2"/>
              <a:buNone/>
              <a:defRPr/>
            </a:pPr>
            <a:r>
              <a:rPr lang="nb-NO" sz="2800" dirty="0"/>
              <a:t>c.  kabel penghubung</a:t>
            </a:r>
          </a:p>
          <a:p>
            <a:pPr marL="0" lvl="2">
              <a:lnSpc>
                <a:spcPct val="80000"/>
              </a:lnSpc>
              <a:buClr>
                <a:schemeClr val="tx1"/>
              </a:buClr>
              <a:buFont typeface="Wingdings" pitchFamily="2" charset="2"/>
              <a:buNone/>
              <a:defRPr/>
            </a:pPr>
            <a:endParaRPr lang="nb-NO" sz="2800" dirty="0"/>
          </a:p>
          <a:p>
            <a:pPr marL="0" lvl="2">
              <a:lnSpc>
                <a:spcPct val="80000"/>
              </a:lnSpc>
              <a:buClr>
                <a:schemeClr val="tx1"/>
              </a:buClr>
              <a:buFont typeface="Wingdings" pitchFamily="2" charset="2"/>
              <a:buNone/>
              <a:defRPr/>
            </a:pPr>
            <a:r>
              <a:rPr lang="nb-NO" sz="2800" dirty="0"/>
              <a:t>d.  logam besi atau baja</a:t>
            </a:r>
            <a:endParaRPr lang="en-US" sz="3600" dirty="0"/>
          </a:p>
        </p:txBody>
      </p:sp>
    </p:spTree>
  </p:cSld>
  <p:clrMapOvr>
    <a:masterClrMapping/>
  </p:clrMapOvr>
  <p:transition>
    <p:wheel spokes="8"/>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path" presetSubtype="0" accel="50000" decel="50000" fill="hold" grpId="0" nodeType="clickEffect">
                                  <p:stCondLst>
                                    <p:cond delay="0"/>
                                  </p:stCondLst>
                                  <p:childTnLst>
                                    <p:animMotion origin="layout" path="M 0 0  C 0.03 -0.05061  0.075 -0.08257  0.125 -0.08257  C 0.175 -0.08257  0.22 -0.05061  0.25 0  C 0.22 0.05061  0.175 0.08257  0.125 0.08257  C 0.075 0.08257  0.03 0.05061  0 0  Z" pathEditMode="relative" ptsTypes="">
                                      <p:cBhvr>
                                        <p:cTn id="6" dur="2000" fill="hold"/>
                                        <p:tgtEl>
                                          <p:spTgt spid="25603"/>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Content Placeholder 2"/>
          <p:cNvSpPr>
            <a:spLocks noGrp="1"/>
          </p:cNvSpPr>
          <p:nvPr>
            <p:ph idx="1"/>
          </p:nvPr>
        </p:nvSpPr>
        <p:spPr/>
        <p:txBody>
          <a:bodyPr/>
          <a:lstStyle/>
          <a:p>
            <a:endParaRPr lang="en-US" smtClean="0"/>
          </a:p>
          <a:p>
            <a:endParaRPr lang="en-US" smtClean="0"/>
          </a:p>
        </p:txBody>
      </p:sp>
      <p:pic>
        <p:nvPicPr>
          <p:cNvPr id="8" name="Picture 18" descr="pylons"/>
          <p:cNvPicPr>
            <a:picLocks noChangeAspect="1" noChangeArrowheads="1"/>
          </p:cNvPicPr>
          <p:nvPr/>
        </p:nvPicPr>
        <p:blipFill>
          <a:blip r:embed="rId3" cstate="print"/>
          <a:srcRect/>
          <a:stretch>
            <a:fillRect/>
          </a:stretch>
        </p:blipFill>
        <p:spPr>
          <a:xfrm>
            <a:off x="0" y="1340768"/>
            <a:ext cx="4211960" cy="5072074"/>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9" name="Title 1"/>
          <p:cNvSpPr txBox="1">
            <a:spLocks/>
          </p:cNvSpPr>
          <p:nvPr/>
        </p:nvSpPr>
        <p:spPr bwMode="auto">
          <a:xfrm>
            <a:off x="0" y="1"/>
            <a:ext cx="9144000" cy="836712"/>
          </a:xfrm>
          <a:prstGeom prst="rect">
            <a:avLst/>
          </a:prstGeom>
          <a:gradFill>
            <a:gsLst>
              <a:gs pos="0">
                <a:srgbClr val="FFF200"/>
              </a:gs>
              <a:gs pos="45000">
                <a:srgbClr val="FF7A00"/>
              </a:gs>
              <a:gs pos="70000">
                <a:srgbClr val="FF0300"/>
              </a:gs>
              <a:gs pos="100000">
                <a:srgbClr val="4D0808"/>
              </a:gs>
            </a:gsLst>
            <a:lin ang="5400000" scaled="0"/>
          </a:gradFill>
          <a:ln w="9525">
            <a:noFill/>
            <a:miter lim="800000"/>
            <a:headEnd/>
            <a:tailEnd/>
          </a:ln>
        </p:spPr>
        <p:txBody>
          <a:bodyPr vert="horz" wrap="square" lIns="91440" tIns="45720" rIns="91440" bIns="45720" numCol="1" anchor="ctr" anchorCtr="0" compatLnSpc="1">
            <a:prstTxWarp prst="textNoShape">
              <a:avLst/>
            </a:prstTxWarp>
            <a:no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sv-SE" sz="4000" b="1" i="0" u="none" strike="noStrike" kern="0" cap="none" spc="0" normalizeH="0" baseline="0" noProof="0" smtClean="0">
                <a:ln>
                  <a:noFill/>
                </a:ln>
                <a:solidFill>
                  <a:schemeClr val="tx1"/>
                </a:solidFill>
                <a:effectLst/>
                <a:uLnTx/>
                <a:uFillTx/>
                <a:latin typeface="+mj-lt"/>
                <a:ea typeface="+mj-ea"/>
                <a:cs typeface="+mj-cs"/>
              </a:rPr>
              <a:t>ENERGI DAN DAYA LISTRIK </a:t>
            </a:r>
            <a:endParaRPr kumimoji="0" lang="id-ID" sz="4000" b="1" i="0" u="none" strike="noStrike" kern="0" cap="none" spc="0" normalizeH="0" baseline="0" noProof="0" dirty="0">
              <a:ln>
                <a:noFill/>
              </a:ln>
              <a:solidFill>
                <a:schemeClr val="bg1"/>
              </a:solidFill>
              <a:effectLst>
                <a:outerShdw blurRad="38100" dist="38100" dir="2700000" algn="tl">
                  <a:srgbClr val="000000">
                    <a:alpha val="43137"/>
                  </a:srgbClr>
                </a:outerShdw>
              </a:effectLst>
              <a:uLnTx/>
              <a:uFillTx/>
              <a:latin typeface="+mj-lt"/>
              <a:ea typeface="+mj-ea"/>
              <a:cs typeface="+mj-cs"/>
            </a:endParaRPr>
          </a:p>
        </p:txBody>
      </p:sp>
      <p:pic>
        <p:nvPicPr>
          <p:cNvPr id="10" name="Picture 9" descr="http://dayandayyan.files.wordpress.com/2011/04/listrik.jpg"/>
          <p:cNvPicPr/>
          <p:nvPr/>
        </p:nvPicPr>
        <p:blipFill>
          <a:blip r:embed="rId4" cstate="print"/>
          <a:srcRect/>
          <a:stretch>
            <a:fillRect/>
          </a:stretch>
        </p:blipFill>
        <p:spPr bwMode="auto">
          <a:xfrm>
            <a:off x="4283968" y="1412776"/>
            <a:ext cx="4536504" cy="4968552"/>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wheel spokes="8"/>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Content Placeholder 2"/>
          <p:cNvSpPr>
            <a:spLocks noGrp="1"/>
          </p:cNvSpPr>
          <p:nvPr>
            <p:ph idx="1"/>
          </p:nvPr>
        </p:nvSpPr>
        <p:spPr>
          <a:xfrm>
            <a:off x="0" y="980728"/>
            <a:ext cx="4932040" cy="5877272"/>
          </a:xfrm>
        </p:spPr>
        <p:txBody>
          <a:bodyPr/>
          <a:lstStyle/>
          <a:p>
            <a:pPr marL="1371600" lvl="2" indent="-457200" algn="just" eaLnBrk="1" hangingPunct="1">
              <a:lnSpc>
                <a:spcPct val="80000"/>
              </a:lnSpc>
              <a:buClr>
                <a:schemeClr val="tx1"/>
              </a:buClr>
              <a:buFont typeface="Wingdings" pitchFamily="2" charset="2"/>
              <a:buNone/>
            </a:pPr>
            <a:r>
              <a:rPr lang="nb-NO" b="1" smtClean="0">
                <a:solidFill>
                  <a:srgbClr val="99CCFF"/>
                </a:solidFill>
              </a:rPr>
              <a:t>     </a:t>
            </a:r>
            <a:endParaRPr lang="en-US" smtClean="0"/>
          </a:p>
        </p:txBody>
      </p:sp>
      <p:sp>
        <p:nvSpPr>
          <p:cNvPr id="32770" name="Title 1"/>
          <p:cNvSpPr>
            <a:spLocks noGrp="1"/>
          </p:cNvSpPr>
          <p:nvPr>
            <p:ph type="title"/>
          </p:nvPr>
        </p:nvSpPr>
        <p:spPr>
          <a:xfrm>
            <a:off x="0" y="1"/>
            <a:ext cx="9144000" cy="764704"/>
          </a:xfrm>
          <a:blipFill dpi="0" rotWithShape="1">
            <a:blip r:embed="rId3" cstate="print"/>
            <a:srcRect/>
            <a:tile tx="0" ty="0" sx="100000" sy="100000" flip="none" algn="tl"/>
          </a:blipFill>
        </p:spPr>
        <p:txBody>
          <a:bodyPr>
            <a:normAutofit/>
          </a:bodyPr>
          <a:lstStyle/>
          <a:p>
            <a:pPr algn="ctr"/>
            <a:r>
              <a:rPr lang="en-US" sz="4000" b="1" smtClean="0">
                <a:solidFill>
                  <a:schemeClr val="tx1"/>
                </a:solidFill>
              </a:rPr>
              <a:t>3</a:t>
            </a:r>
            <a:r>
              <a:rPr lang="en-US" sz="4000" b="1" smtClean="0">
                <a:solidFill>
                  <a:schemeClr val="tx1"/>
                </a:solidFill>
              </a:rPr>
              <a:t>. </a:t>
            </a:r>
            <a:r>
              <a:rPr lang="en-US" sz="4000" b="1" smtClean="0">
                <a:solidFill>
                  <a:schemeClr val="tx1"/>
                </a:solidFill>
              </a:rPr>
              <a:t>SOLDER LISTRIK</a:t>
            </a:r>
            <a:endParaRPr lang="en-US" sz="4000" smtClean="0">
              <a:solidFill>
                <a:schemeClr val="tx1"/>
              </a:solidFill>
            </a:endParaRPr>
          </a:p>
        </p:txBody>
      </p:sp>
      <p:sp>
        <p:nvSpPr>
          <p:cNvPr id="5" name="Rectangle 4"/>
          <p:cNvSpPr/>
          <p:nvPr/>
        </p:nvSpPr>
        <p:spPr>
          <a:xfrm>
            <a:off x="214313" y="1124744"/>
            <a:ext cx="4141663" cy="4819781"/>
          </a:xfrm>
          <a:prstGeom prst="rect">
            <a:avLst/>
          </a:prstGeom>
        </p:spPr>
        <p:txBody>
          <a:bodyPr wrap="square">
            <a:spAutoFit/>
          </a:bodyPr>
          <a:lstStyle/>
          <a:p>
            <a:pPr marL="0" lvl="2">
              <a:lnSpc>
                <a:spcPct val="80000"/>
              </a:lnSpc>
              <a:buClr>
                <a:schemeClr val="tx1"/>
              </a:buClr>
              <a:buFont typeface="Wingdings" pitchFamily="2" charset="2"/>
              <a:buNone/>
              <a:defRPr/>
            </a:pPr>
            <a:r>
              <a:rPr lang="nb-NO" sz="3200" dirty="0">
                <a:solidFill>
                  <a:srgbClr val="FF0000"/>
                </a:solidFill>
              </a:rPr>
              <a:t>Bagian utama solder listrik adalah</a:t>
            </a:r>
          </a:p>
          <a:p>
            <a:pPr marL="0" lvl="2">
              <a:lnSpc>
                <a:spcPct val="80000"/>
              </a:lnSpc>
              <a:buClr>
                <a:schemeClr val="tx1"/>
              </a:buClr>
              <a:buFont typeface="Wingdings" pitchFamily="2" charset="2"/>
              <a:buNone/>
              <a:defRPr/>
            </a:pPr>
            <a:r>
              <a:rPr lang="nb-NO" sz="3200" smtClean="0">
                <a:solidFill>
                  <a:srgbClr val="FF0000"/>
                </a:solidFill>
              </a:rPr>
              <a:t>a</a:t>
            </a:r>
            <a:r>
              <a:rPr lang="nb-NO" sz="3200" dirty="0">
                <a:solidFill>
                  <a:srgbClr val="FF0000"/>
                </a:solidFill>
              </a:rPr>
              <a:t>. elemen pemanas</a:t>
            </a:r>
          </a:p>
          <a:p>
            <a:pPr marL="0" lvl="2">
              <a:lnSpc>
                <a:spcPct val="80000"/>
              </a:lnSpc>
              <a:buClr>
                <a:schemeClr val="tx1"/>
              </a:buClr>
              <a:buFont typeface="Wingdings" pitchFamily="2" charset="2"/>
              <a:buNone/>
              <a:defRPr/>
            </a:pPr>
            <a:endParaRPr lang="nb-NO" sz="3200" dirty="0">
              <a:solidFill>
                <a:srgbClr val="FF0000"/>
              </a:solidFill>
            </a:endParaRPr>
          </a:p>
          <a:p>
            <a:pPr marL="0" lvl="2">
              <a:lnSpc>
                <a:spcPct val="80000"/>
              </a:lnSpc>
              <a:buClr>
                <a:schemeClr val="tx1"/>
              </a:buClr>
              <a:buFont typeface="Wingdings" pitchFamily="2" charset="2"/>
              <a:buNone/>
              <a:defRPr/>
            </a:pPr>
            <a:r>
              <a:rPr lang="nb-NO" sz="3200" smtClean="0">
                <a:solidFill>
                  <a:srgbClr val="FF0000"/>
                </a:solidFill>
              </a:rPr>
              <a:t>b</a:t>
            </a:r>
            <a:r>
              <a:rPr lang="nb-NO" sz="3200" dirty="0">
                <a:solidFill>
                  <a:srgbClr val="FF0000"/>
                </a:solidFill>
              </a:rPr>
              <a:t>. logam tembaga sebagai </a:t>
            </a:r>
            <a:r>
              <a:rPr lang="nb-NO" sz="3200">
                <a:solidFill>
                  <a:srgbClr val="FF0000"/>
                </a:solidFill>
              </a:rPr>
              <a:t>kepala </a:t>
            </a:r>
            <a:r>
              <a:rPr lang="nb-NO" sz="3200" smtClean="0">
                <a:solidFill>
                  <a:srgbClr val="FF0000"/>
                </a:solidFill>
              </a:rPr>
              <a:t> </a:t>
            </a:r>
            <a:r>
              <a:rPr lang="nb-NO" sz="3200" dirty="0">
                <a:solidFill>
                  <a:srgbClr val="FF0000"/>
                </a:solidFill>
              </a:rPr>
              <a:t>solder</a:t>
            </a:r>
          </a:p>
          <a:p>
            <a:pPr marL="0" lvl="2">
              <a:lnSpc>
                <a:spcPct val="80000"/>
              </a:lnSpc>
              <a:buClr>
                <a:schemeClr val="tx1"/>
              </a:buClr>
              <a:buFont typeface="Wingdings" pitchFamily="2" charset="2"/>
              <a:buNone/>
              <a:defRPr/>
            </a:pPr>
            <a:r>
              <a:rPr lang="nb-NO" sz="3200" dirty="0">
                <a:solidFill>
                  <a:srgbClr val="FF0000"/>
                </a:solidFill>
              </a:rPr>
              <a:t>     </a:t>
            </a:r>
          </a:p>
          <a:p>
            <a:pPr marL="0" lvl="2">
              <a:lnSpc>
                <a:spcPct val="80000"/>
              </a:lnSpc>
              <a:buClr>
                <a:schemeClr val="tx1"/>
              </a:buClr>
              <a:buFont typeface="Wingdings" pitchFamily="2" charset="2"/>
              <a:buNone/>
              <a:defRPr/>
            </a:pPr>
            <a:r>
              <a:rPr lang="nb-NO" sz="3200" smtClean="0">
                <a:solidFill>
                  <a:srgbClr val="FF0000"/>
                </a:solidFill>
              </a:rPr>
              <a:t>c. Pegangan</a:t>
            </a:r>
            <a:r>
              <a:rPr lang="id-ID" sz="3200" smtClean="0">
                <a:solidFill>
                  <a:srgbClr val="FF0000"/>
                </a:solidFill>
              </a:rPr>
              <a:t> </a:t>
            </a:r>
            <a:r>
              <a:rPr lang="nb-NO" sz="3200" smtClean="0">
                <a:solidFill>
                  <a:srgbClr val="FF0000"/>
                </a:solidFill>
              </a:rPr>
              <a:t>solder</a:t>
            </a:r>
            <a:r>
              <a:rPr lang="nb-NO" sz="3200" dirty="0">
                <a:solidFill>
                  <a:srgbClr val="FF0000"/>
                </a:solidFill>
              </a:rPr>
              <a:t>, </a:t>
            </a:r>
            <a:r>
              <a:rPr lang="nb-NO" sz="3200">
                <a:solidFill>
                  <a:srgbClr val="FF0000"/>
                </a:solidFill>
              </a:rPr>
              <a:t>terbuat </a:t>
            </a:r>
            <a:r>
              <a:rPr lang="nb-NO" sz="3200" smtClean="0">
                <a:solidFill>
                  <a:srgbClr val="FF0000"/>
                </a:solidFill>
              </a:rPr>
              <a:t>dari </a:t>
            </a:r>
            <a:r>
              <a:rPr lang="nb-NO" sz="3200" dirty="0">
                <a:solidFill>
                  <a:srgbClr val="FF0000"/>
                </a:solidFill>
              </a:rPr>
              <a:t>isilator</a:t>
            </a:r>
          </a:p>
          <a:p>
            <a:pPr marL="0" lvl="2">
              <a:lnSpc>
                <a:spcPct val="80000"/>
              </a:lnSpc>
              <a:buClr>
                <a:schemeClr val="tx1"/>
              </a:buClr>
              <a:buFont typeface="Wingdings" pitchFamily="2" charset="2"/>
              <a:buNone/>
              <a:defRPr/>
            </a:pPr>
            <a:r>
              <a:rPr lang="nb-NO" sz="3200">
                <a:solidFill>
                  <a:srgbClr val="FF0000"/>
                </a:solidFill>
              </a:rPr>
              <a:t>   </a:t>
            </a:r>
            <a:r>
              <a:rPr lang="nb-NO" sz="3200" smtClean="0">
                <a:solidFill>
                  <a:srgbClr val="FF0000"/>
                </a:solidFill>
              </a:rPr>
              <a:t> </a:t>
            </a:r>
            <a:endParaRPr lang="id-ID" sz="3200" dirty="0">
              <a:solidFill>
                <a:srgbClr val="FF0000"/>
              </a:solidFill>
            </a:endParaRPr>
          </a:p>
          <a:p>
            <a:pPr marL="0" lvl="2">
              <a:lnSpc>
                <a:spcPct val="80000"/>
              </a:lnSpc>
              <a:buClr>
                <a:schemeClr val="tx1"/>
              </a:buClr>
              <a:buFont typeface="Wingdings" pitchFamily="2" charset="2"/>
              <a:buNone/>
              <a:defRPr/>
            </a:pPr>
            <a:r>
              <a:rPr lang="nb-NO" sz="3200" smtClean="0">
                <a:solidFill>
                  <a:srgbClr val="FF0000"/>
                </a:solidFill>
              </a:rPr>
              <a:t>d</a:t>
            </a:r>
            <a:r>
              <a:rPr lang="nb-NO" sz="3200" dirty="0">
                <a:solidFill>
                  <a:srgbClr val="FF0000"/>
                </a:solidFill>
              </a:rPr>
              <a:t>. kabel</a:t>
            </a:r>
          </a:p>
        </p:txBody>
      </p:sp>
      <p:pic>
        <p:nvPicPr>
          <p:cNvPr id="32775" name="Picture 7" descr="https://encrypted-tbn3.gstatic.com/images?q=tbn:ANd9GcQ1XFwf9moEODbGumVW4BZcmgBDZZeeRvFF3EVxoA_lR5tgGjt1AQ"/>
          <p:cNvPicPr>
            <a:picLocks noChangeAspect="1" noChangeArrowheads="1"/>
          </p:cNvPicPr>
          <p:nvPr/>
        </p:nvPicPr>
        <p:blipFill>
          <a:blip r:embed="rId4" cstate="print"/>
          <a:srcRect/>
          <a:stretch>
            <a:fillRect/>
          </a:stretch>
        </p:blipFill>
        <p:spPr bwMode="auto">
          <a:xfrm>
            <a:off x="4860032" y="1340768"/>
            <a:ext cx="3024336" cy="4176464"/>
          </a:xfrm>
          <a:prstGeom prst="rect">
            <a:avLst/>
          </a:prstGeom>
          <a:noFill/>
        </p:spPr>
      </p:pic>
    </p:spTree>
  </p:cSld>
  <p:clrMapOvr>
    <a:masterClrMapping/>
  </p:clrMapOvr>
  <p:transition>
    <p:wheel spokes="8"/>
    <p:sndAc>
      <p:stSnd>
        <p:snd r:embed="rId2" name="camera.wav"/>
      </p:stSnd>
    </p:sndAc>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a:xfrm>
            <a:off x="0" y="1"/>
            <a:ext cx="9144000" cy="692696"/>
          </a:xfrm>
          <a:blipFill dpi="0" rotWithShape="1">
            <a:blip r:embed="rId3" cstate="print"/>
            <a:srcRect/>
            <a:tile tx="0" ty="0" sx="100000" sy="100000" flip="none" algn="tl"/>
          </a:blipFill>
        </p:spPr>
        <p:txBody>
          <a:bodyPr>
            <a:normAutofit fontScale="90000"/>
          </a:bodyPr>
          <a:lstStyle/>
          <a:p>
            <a:pPr marL="342900" indent="-342900" algn="ctr"/>
            <a:r>
              <a:rPr lang="nb-NO" sz="4000" b="1" smtClean="0">
                <a:solidFill>
                  <a:schemeClr val="bg1"/>
                </a:solidFill>
              </a:rPr>
              <a:t/>
            </a:r>
            <a:br>
              <a:rPr lang="nb-NO" sz="4000" b="1" smtClean="0">
                <a:solidFill>
                  <a:schemeClr val="bg1"/>
                </a:solidFill>
              </a:rPr>
            </a:br>
            <a:r>
              <a:rPr lang="nb-NO" sz="4400" b="1" smtClean="0">
                <a:solidFill>
                  <a:schemeClr val="tx1"/>
                </a:solidFill>
              </a:rPr>
              <a:t>4.   </a:t>
            </a:r>
            <a:r>
              <a:rPr lang="nb-NO" sz="4400" b="1" smtClean="0">
                <a:solidFill>
                  <a:schemeClr val="tx1"/>
                </a:solidFill>
              </a:rPr>
              <a:t>Lampu </a:t>
            </a:r>
            <a:r>
              <a:rPr lang="id-ID" sz="4400" smtClean="0">
                <a:solidFill>
                  <a:schemeClr val="tx1"/>
                </a:solidFill>
              </a:rPr>
              <a:t>P</a:t>
            </a:r>
            <a:r>
              <a:rPr lang="nb-NO" sz="4400" b="1" smtClean="0">
                <a:solidFill>
                  <a:schemeClr val="tx1"/>
                </a:solidFill>
              </a:rPr>
              <a:t>ijar </a:t>
            </a:r>
            <a:r>
              <a:rPr lang="nb-NO" sz="4400" b="1" smtClean="0">
                <a:solidFill>
                  <a:schemeClr val="tx1"/>
                </a:solidFill>
              </a:rPr>
              <a:t>(Bohlam)</a:t>
            </a:r>
            <a:r>
              <a:rPr lang="nb-NO" sz="2700" b="1" smtClean="0">
                <a:solidFill>
                  <a:schemeClr val="tx1"/>
                </a:solidFill>
              </a:rPr>
              <a:t/>
            </a:r>
            <a:br>
              <a:rPr lang="nb-NO" sz="2700" b="1" smtClean="0">
                <a:solidFill>
                  <a:schemeClr val="tx1"/>
                </a:solidFill>
              </a:rPr>
            </a:br>
            <a:endParaRPr lang="en-US" smtClean="0">
              <a:solidFill>
                <a:schemeClr val="tx1"/>
              </a:solidFill>
            </a:endParaRPr>
          </a:p>
        </p:txBody>
      </p:sp>
      <p:pic>
        <p:nvPicPr>
          <p:cNvPr id="4" name="Picture 16" descr="wolves_lamp"/>
          <p:cNvPicPr>
            <a:picLocks noChangeAspect="1" noChangeArrowheads="1"/>
          </p:cNvPicPr>
          <p:nvPr/>
        </p:nvPicPr>
        <p:blipFill>
          <a:blip r:embed="rId4" cstate="print"/>
          <a:srcRect/>
          <a:stretch>
            <a:fillRect/>
          </a:stretch>
        </p:blipFill>
        <p:spPr bwMode="auto">
          <a:xfrm>
            <a:off x="5580112" y="908720"/>
            <a:ext cx="3563888" cy="4824536"/>
          </a:xfrm>
          <a:prstGeom prst="rect">
            <a:avLst/>
          </a:prstGeom>
          <a:noFill/>
          <a:ln w="9525">
            <a:noFill/>
            <a:miter lim="800000"/>
            <a:headEnd/>
            <a:tailEnd/>
          </a:ln>
        </p:spPr>
      </p:pic>
      <p:sp>
        <p:nvSpPr>
          <p:cNvPr id="5" name="Rectangle 4"/>
          <p:cNvSpPr/>
          <p:nvPr/>
        </p:nvSpPr>
        <p:spPr>
          <a:xfrm>
            <a:off x="323528" y="819424"/>
            <a:ext cx="5256584" cy="5693866"/>
          </a:xfrm>
          <a:prstGeom prst="rect">
            <a:avLst/>
          </a:prstGeom>
        </p:spPr>
        <p:txBody>
          <a:bodyPr wrap="square">
            <a:spAutoFit/>
          </a:bodyPr>
          <a:lstStyle/>
          <a:p>
            <a:pPr marL="96838" lvl="2">
              <a:lnSpc>
                <a:spcPct val="80000"/>
              </a:lnSpc>
              <a:buClr>
                <a:schemeClr val="tx1"/>
              </a:buClr>
              <a:buFont typeface="Wingdings" pitchFamily="2" charset="2"/>
              <a:buNone/>
              <a:defRPr/>
            </a:pPr>
            <a:r>
              <a:rPr lang="nb-NO" sz="2400" dirty="0"/>
              <a:t>Bagian-bagian utama  lampu pijar adalah</a:t>
            </a:r>
          </a:p>
          <a:p>
            <a:pPr marL="96838" lvl="2">
              <a:lnSpc>
                <a:spcPct val="80000"/>
              </a:lnSpc>
              <a:buClr>
                <a:schemeClr val="tx1"/>
              </a:buClr>
              <a:buFont typeface="Wingdings" pitchFamily="2" charset="2"/>
              <a:buNone/>
              <a:defRPr/>
            </a:pPr>
            <a:endParaRPr lang="nb-NO" sz="2400" dirty="0"/>
          </a:p>
          <a:p>
            <a:pPr marL="96838" lvl="2">
              <a:lnSpc>
                <a:spcPct val="80000"/>
              </a:lnSpc>
              <a:buClr>
                <a:schemeClr val="tx1"/>
              </a:buClr>
              <a:buFont typeface="Wingdings" pitchFamily="2" charset="2"/>
              <a:buNone/>
              <a:defRPr/>
            </a:pPr>
            <a:r>
              <a:rPr lang="nb-NO" sz="2400" dirty="0"/>
              <a:t>a.  elemen pemanas (filamen) merupakan alat pengubah energi  listrik menjadi energi kalor (panas).</a:t>
            </a:r>
          </a:p>
          <a:p>
            <a:pPr marL="96838" lvl="2">
              <a:lnSpc>
                <a:spcPct val="80000"/>
              </a:lnSpc>
              <a:buClr>
                <a:schemeClr val="tx1"/>
              </a:buClr>
              <a:defRPr/>
            </a:pPr>
            <a:r>
              <a:rPr lang="nb-NO" sz="2400" dirty="0"/>
              <a:t>b.  gas mulia (mis argon) dan nitrogen</a:t>
            </a:r>
          </a:p>
          <a:p>
            <a:pPr marL="96838" lvl="2">
              <a:lnSpc>
                <a:spcPct val="80000"/>
              </a:lnSpc>
              <a:buClr>
                <a:schemeClr val="tx1"/>
              </a:buClr>
              <a:buFont typeface="Wingdings" pitchFamily="2" charset="2"/>
              <a:buAutoNum type="alphaLcPeriod" startAt="2"/>
              <a:defRPr/>
            </a:pPr>
            <a:endParaRPr lang="nb-NO" sz="2400" dirty="0"/>
          </a:p>
          <a:p>
            <a:pPr marL="96838" lvl="2">
              <a:lnSpc>
                <a:spcPct val="80000"/>
              </a:lnSpc>
              <a:buClr>
                <a:schemeClr val="tx1"/>
              </a:buClr>
              <a:buFont typeface="Wingdings" pitchFamily="2" charset="2"/>
              <a:buNone/>
              <a:defRPr/>
            </a:pPr>
            <a:r>
              <a:rPr lang="nb-NO" sz="2400" dirty="0"/>
              <a:t>           Elemen pemanas terbuat dari kawat wolfram yang mudah sekali terbakar. Dengan adanya gas argon dan nitrogen yang diisikan pada bola lampu elemen pemanas tidak terbakar namun berpijar hingga suhu 1000º C ketika dialiri arus listrik. Pijaran elemen pemanas ini menghasilkan cahaya.</a:t>
            </a:r>
          </a:p>
          <a:p>
            <a:pPr marL="1371600" lvl="2" indent="-457200">
              <a:lnSpc>
                <a:spcPct val="80000"/>
              </a:lnSpc>
              <a:buClr>
                <a:schemeClr val="tx1"/>
              </a:buClr>
              <a:buFont typeface="Wingdings" pitchFamily="2" charset="2"/>
              <a:buNone/>
              <a:defRPr/>
            </a:pPr>
            <a:endParaRPr lang="nb-NO" sz="2300" b="1" dirty="0">
              <a:solidFill>
                <a:schemeClr val="bg2">
                  <a:lumMod val="50000"/>
                </a:schemeClr>
              </a:solidFill>
            </a:endParaRPr>
          </a:p>
        </p:txBody>
      </p:sp>
    </p:spTree>
  </p:cSld>
  <p:clrMapOvr>
    <a:masterClrMapping/>
  </p:clrMapOvr>
  <p:transition>
    <p:wheel spokes="8"/>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4" descr="324650_3"/>
          <p:cNvPicPr>
            <a:picLocks noGrp="1" noChangeAspect="1" noChangeArrowheads="1"/>
          </p:cNvPicPr>
          <p:nvPr>
            <p:ph idx="1"/>
          </p:nvPr>
        </p:nvPicPr>
        <p:blipFill>
          <a:blip r:embed="rId3" cstate="print"/>
          <a:stretch>
            <a:fillRect/>
          </a:stretch>
        </p:blipFill>
        <p:spPr>
          <a:xfrm>
            <a:off x="6876256" y="1700808"/>
            <a:ext cx="2267744" cy="4104456"/>
          </a:xfrm>
          <a:noFill/>
        </p:spPr>
      </p:pic>
      <p:sp>
        <p:nvSpPr>
          <p:cNvPr id="34818" name="Title 1"/>
          <p:cNvSpPr>
            <a:spLocks noGrp="1"/>
          </p:cNvSpPr>
          <p:nvPr>
            <p:ph type="title"/>
          </p:nvPr>
        </p:nvSpPr>
        <p:spPr>
          <a:xfrm>
            <a:off x="0" y="0"/>
            <a:ext cx="9144000" cy="1124744"/>
          </a:xfrm>
          <a:blipFill dpi="0" rotWithShape="1">
            <a:blip r:embed="rId4" cstate="print"/>
            <a:srcRect/>
            <a:tile tx="0" ty="0" sx="100000" sy="100000" flip="none" algn="tl"/>
          </a:blipFill>
        </p:spPr>
        <p:txBody>
          <a:bodyPr>
            <a:normAutofit fontScale="90000"/>
          </a:bodyPr>
          <a:lstStyle/>
          <a:p>
            <a:pPr algn="ctr"/>
            <a:r>
              <a:rPr lang="nb-NO" sz="4000" b="1" smtClean="0">
                <a:solidFill>
                  <a:srgbClr val="0070C0"/>
                </a:solidFill>
              </a:rPr>
              <a:t>5.  </a:t>
            </a:r>
            <a:r>
              <a:rPr lang="nb-NO" sz="4000" b="1" smtClean="0">
                <a:solidFill>
                  <a:schemeClr val="tx1"/>
                </a:solidFill>
              </a:rPr>
              <a:t>Lampu neon/lampu tabung/TL(Tube Luminescent) </a:t>
            </a:r>
            <a:endParaRPr lang="en-US" sz="4000" smtClean="0">
              <a:solidFill>
                <a:schemeClr val="tx1"/>
              </a:solidFill>
            </a:endParaRPr>
          </a:p>
        </p:txBody>
      </p:sp>
      <p:sp>
        <p:nvSpPr>
          <p:cNvPr id="34820" name="Rectangle 4"/>
          <p:cNvSpPr>
            <a:spLocks noChangeArrowheads="1"/>
          </p:cNvSpPr>
          <p:nvPr/>
        </p:nvSpPr>
        <p:spPr bwMode="auto">
          <a:xfrm>
            <a:off x="0" y="1428750"/>
            <a:ext cx="6660232" cy="4893647"/>
          </a:xfrm>
          <a:prstGeom prst="rect">
            <a:avLst/>
          </a:prstGeom>
          <a:noFill/>
          <a:ln w="9525">
            <a:noFill/>
            <a:miter lim="800000"/>
            <a:headEnd/>
            <a:tailEnd/>
          </a:ln>
        </p:spPr>
        <p:txBody>
          <a:bodyPr wrap="square">
            <a:spAutoFit/>
          </a:bodyPr>
          <a:lstStyle/>
          <a:p>
            <a:pPr algn="just"/>
            <a:r>
              <a:rPr lang="nb-NO" sz="2400"/>
              <a:t>Bagian utama lampu TL tabung kaca hampa udara  yang diisi dengan uap raksa (saat ditemukan diisi dengan gas neon sehingga disebut lampu neon). Pada kedua ujung tabung terdapat dua elektroda. Jika kedua elektroda ini diberi tegangan, terjadi aliran elektron. Aliaran elektron ini menyebabkan uap raksa memancarkan sinar ultraviolet (</a:t>
            </a:r>
            <a:r>
              <a:rPr lang="nb-NO" sz="2400" i="1"/>
              <a:t>tidak tampak oleh mata). </a:t>
            </a:r>
            <a:r>
              <a:rPr lang="nb-NO" sz="2400"/>
              <a:t>Karena dinding tabung bagian dalam dilapisi dengan zat yang dapat berpendar maka </a:t>
            </a:r>
            <a:r>
              <a:rPr lang="nb-NO" sz="2000"/>
              <a:t>tatkala</a:t>
            </a:r>
            <a:r>
              <a:rPr lang="nb-NO" sz="2400"/>
              <a:t> dinding tersebut terkena sinar ultraviolet akan memendarkan (memancarkan) cahaya.</a:t>
            </a:r>
            <a:endParaRPr lang="en-US" sz="2400"/>
          </a:p>
        </p:txBody>
      </p:sp>
    </p:spTree>
  </p:cSld>
  <p:clrMapOvr>
    <a:masterClrMapping/>
  </p:clrMapOvr>
  <p:transition>
    <p:wheel spokes="8"/>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39552" y="620688"/>
            <a:ext cx="8064896" cy="6463308"/>
          </a:xfrm>
          <a:prstGeom prst="rect">
            <a:avLst/>
          </a:prstGeom>
        </p:spPr>
        <p:txBody>
          <a:bodyPr wrap="square">
            <a:spAutoFit/>
          </a:bodyPr>
          <a:lstStyle/>
          <a:p>
            <a:pPr>
              <a:buFont typeface="Wingdings" pitchFamily="2" charset="2"/>
              <a:buNone/>
              <a:defRPr/>
            </a:pPr>
            <a:r>
              <a:rPr lang="en-US" sz="2400" dirty="0"/>
              <a:t>1. </a:t>
            </a:r>
            <a:r>
              <a:rPr lang="en-US" sz="2400" dirty="0" err="1"/>
              <a:t>Lampu</a:t>
            </a:r>
            <a:r>
              <a:rPr lang="en-US" sz="2400" dirty="0"/>
              <a:t> TL </a:t>
            </a:r>
            <a:r>
              <a:rPr lang="en-US" sz="2400" dirty="0" err="1"/>
              <a:t>memerlukan</a:t>
            </a:r>
            <a:r>
              <a:rPr lang="en-US" sz="2400" dirty="0"/>
              <a:t> </a:t>
            </a:r>
            <a:r>
              <a:rPr lang="en-US" sz="2400" dirty="0" err="1"/>
              <a:t>daya</a:t>
            </a:r>
            <a:r>
              <a:rPr lang="en-US" sz="2400" dirty="0"/>
              <a:t> </a:t>
            </a:r>
            <a:r>
              <a:rPr lang="en-US" sz="2400" dirty="0" err="1"/>
              <a:t>jauh</a:t>
            </a:r>
            <a:r>
              <a:rPr lang="en-US" sz="2400" dirty="0"/>
              <a:t> </a:t>
            </a:r>
            <a:r>
              <a:rPr lang="en-US" sz="2400" dirty="0" err="1"/>
              <a:t>lebih</a:t>
            </a:r>
            <a:r>
              <a:rPr lang="en-US" sz="2400" dirty="0"/>
              <a:t> </a:t>
            </a:r>
            <a:r>
              <a:rPr lang="en-US" sz="2400" dirty="0" err="1"/>
              <a:t>rendah</a:t>
            </a:r>
            <a:r>
              <a:rPr lang="en-US" sz="2400" dirty="0"/>
              <a:t> </a:t>
            </a:r>
            <a:r>
              <a:rPr lang="en-US" sz="2400" dirty="0" err="1"/>
              <a:t>dibanding</a:t>
            </a:r>
            <a:r>
              <a:rPr lang="en-US" sz="2400" dirty="0"/>
              <a:t> </a:t>
            </a:r>
            <a:r>
              <a:rPr lang="en-US" sz="2400" dirty="0" err="1"/>
              <a:t>lampu</a:t>
            </a:r>
            <a:r>
              <a:rPr lang="en-US" sz="2400" dirty="0"/>
              <a:t> </a:t>
            </a:r>
            <a:r>
              <a:rPr lang="en-US" sz="2400" dirty="0" err="1"/>
              <a:t>pijar</a:t>
            </a:r>
            <a:r>
              <a:rPr lang="en-US" sz="2400" dirty="0"/>
              <a:t>. Hal </a:t>
            </a:r>
            <a:r>
              <a:rPr lang="en-US" sz="2400" dirty="0" err="1"/>
              <a:t>ini</a:t>
            </a:r>
            <a:r>
              <a:rPr lang="en-US" sz="2400" dirty="0"/>
              <a:t> </a:t>
            </a:r>
            <a:r>
              <a:rPr lang="en-US" sz="2400" dirty="0" err="1"/>
              <a:t>disebabkan</a:t>
            </a:r>
            <a:r>
              <a:rPr lang="en-US" sz="2400" dirty="0"/>
              <a:t> </a:t>
            </a:r>
            <a:r>
              <a:rPr lang="en-US" sz="2400" dirty="0" err="1"/>
              <a:t>karena</a:t>
            </a:r>
            <a:r>
              <a:rPr lang="en-US" sz="2400" dirty="0"/>
              <a:t> </a:t>
            </a:r>
            <a:r>
              <a:rPr lang="en-US" sz="2400" dirty="0" err="1"/>
              <a:t>effisiensi</a:t>
            </a:r>
            <a:r>
              <a:rPr lang="en-US" sz="2400" dirty="0"/>
              <a:t> </a:t>
            </a:r>
            <a:r>
              <a:rPr lang="en-US" sz="2400" dirty="0" err="1"/>
              <a:t>lampu</a:t>
            </a:r>
            <a:r>
              <a:rPr lang="en-US" sz="2400" dirty="0"/>
              <a:t> TL </a:t>
            </a:r>
            <a:r>
              <a:rPr lang="en-US" sz="2400" dirty="0" err="1"/>
              <a:t>lebih</a:t>
            </a:r>
            <a:r>
              <a:rPr lang="en-US" sz="2400" dirty="0"/>
              <a:t> </a:t>
            </a:r>
            <a:r>
              <a:rPr lang="en-US" sz="2400" dirty="0" err="1"/>
              <a:t>besar</a:t>
            </a:r>
            <a:r>
              <a:rPr lang="en-US" sz="2400" dirty="0"/>
              <a:t> </a:t>
            </a:r>
            <a:r>
              <a:rPr lang="en-US" sz="2400" dirty="0" err="1"/>
              <a:t>daripada</a:t>
            </a:r>
            <a:r>
              <a:rPr lang="en-US" sz="2400" dirty="0"/>
              <a:t> </a:t>
            </a:r>
            <a:r>
              <a:rPr lang="en-US" sz="2400" dirty="0" err="1"/>
              <a:t>lampu</a:t>
            </a:r>
            <a:r>
              <a:rPr lang="en-US" sz="2400" dirty="0"/>
              <a:t> </a:t>
            </a:r>
            <a:r>
              <a:rPr lang="en-US" sz="2400" dirty="0" err="1"/>
              <a:t>pijar</a:t>
            </a:r>
            <a:endParaRPr lang="en-US" sz="2400" dirty="0"/>
          </a:p>
          <a:p>
            <a:pPr marL="623888" indent="-623888">
              <a:buFont typeface="Wingdings" pitchFamily="2" charset="2"/>
              <a:buNone/>
              <a:defRPr/>
            </a:pPr>
            <a:r>
              <a:rPr lang="en-US" sz="2400" dirty="0"/>
              <a:t>     - </a:t>
            </a:r>
            <a:r>
              <a:rPr lang="en-US" sz="2400" dirty="0" err="1"/>
              <a:t>Pada</a:t>
            </a:r>
            <a:r>
              <a:rPr lang="en-US" sz="2400" dirty="0"/>
              <a:t> </a:t>
            </a:r>
            <a:r>
              <a:rPr lang="en-US" sz="2400" dirty="0" err="1"/>
              <a:t>lampu</a:t>
            </a:r>
            <a:r>
              <a:rPr lang="en-US" sz="2400" dirty="0"/>
              <a:t> TL </a:t>
            </a:r>
            <a:r>
              <a:rPr lang="en-US" sz="2400" dirty="0" err="1"/>
              <a:t>effisiensi</a:t>
            </a:r>
            <a:r>
              <a:rPr lang="en-US" sz="2400" dirty="0"/>
              <a:t> </a:t>
            </a:r>
            <a:r>
              <a:rPr lang="en-US" sz="2400" dirty="0" err="1"/>
              <a:t>mencapai</a:t>
            </a:r>
            <a:r>
              <a:rPr lang="en-US" sz="2400" dirty="0"/>
              <a:t> 60 %, </a:t>
            </a:r>
            <a:r>
              <a:rPr lang="en-US" sz="2400" dirty="0" err="1"/>
              <a:t>artinya</a:t>
            </a:r>
            <a:r>
              <a:rPr lang="en-US" sz="2400" dirty="0"/>
              <a:t> </a:t>
            </a:r>
            <a:r>
              <a:rPr lang="en-US" sz="2400" dirty="0" err="1"/>
              <a:t>energi</a:t>
            </a:r>
            <a:r>
              <a:rPr lang="en-US" sz="2400" dirty="0"/>
              <a:t> </a:t>
            </a:r>
            <a:r>
              <a:rPr lang="en-US" sz="2400" dirty="0" err="1"/>
              <a:t>listrik</a:t>
            </a:r>
            <a:r>
              <a:rPr lang="en-US" sz="2400" dirty="0"/>
              <a:t> yang </a:t>
            </a:r>
            <a:r>
              <a:rPr lang="en-US" sz="2400" dirty="0" err="1"/>
              <a:t>diubah</a:t>
            </a:r>
            <a:r>
              <a:rPr lang="en-US" sz="2400" dirty="0"/>
              <a:t> </a:t>
            </a:r>
            <a:r>
              <a:rPr lang="en-US" sz="2400" dirty="0" err="1"/>
              <a:t>menjadi</a:t>
            </a:r>
            <a:r>
              <a:rPr lang="en-US" sz="2400" dirty="0"/>
              <a:t> </a:t>
            </a:r>
            <a:r>
              <a:rPr lang="en-US" sz="2400" dirty="0" err="1"/>
              <a:t>energi</a:t>
            </a:r>
            <a:r>
              <a:rPr lang="en-US" sz="2400" dirty="0"/>
              <a:t> </a:t>
            </a:r>
            <a:r>
              <a:rPr lang="en-US" sz="2400" dirty="0" err="1"/>
              <a:t>cahaya</a:t>
            </a:r>
            <a:r>
              <a:rPr lang="en-US" sz="2400" dirty="0"/>
              <a:t> </a:t>
            </a:r>
            <a:r>
              <a:rPr lang="en-US" sz="2400" dirty="0" err="1"/>
              <a:t>sebesar</a:t>
            </a:r>
            <a:r>
              <a:rPr lang="en-US" sz="2400" dirty="0"/>
              <a:t> 60% </a:t>
            </a:r>
            <a:r>
              <a:rPr lang="en-US" sz="2400" dirty="0" err="1"/>
              <a:t>dan</a:t>
            </a:r>
            <a:r>
              <a:rPr lang="en-US" sz="2400" dirty="0"/>
              <a:t> yang 40 % </a:t>
            </a:r>
            <a:r>
              <a:rPr lang="en-US" sz="2400" dirty="0" err="1"/>
              <a:t>diubah</a:t>
            </a:r>
            <a:r>
              <a:rPr lang="en-US" sz="2400" dirty="0"/>
              <a:t> </a:t>
            </a:r>
            <a:r>
              <a:rPr lang="en-US" sz="2400" dirty="0" err="1"/>
              <a:t>menjadi</a:t>
            </a:r>
            <a:r>
              <a:rPr lang="en-US" sz="2400" dirty="0"/>
              <a:t> </a:t>
            </a:r>
            <a:r>
              <a:rPr lang="en-US" sz="2400" dirty="0" err="1"/>
              <a:t>energi</a:t>
            </a:r>
            <a:r>
              <a:rPr lang="en-US" sz="2400" dirty="0"/>
              <a:t> </a:t>
            </a:r>
            <a:r>
              <a:rPr lang="en-US" sz="2400" dirty="0" err="1"/>
              <a:t>kalor</a:t>
            </a:r>
            <a:r>
              <a:rPr lang="en-US" sz="2400" dirty="0"/>
              <a:t>. </a:t>
            </a:r>
          </a:p>
          <a:p>
            <a:pPr marL="531813" indent="-168275">
              <a:buFont typeface="Wingdings" pitchFamily="2" charset="2"/>
              <a:buNone/>
              <a:defRPr/>
            </a:pPr>
            <a:r>
              <a:rPr lang="en-US" sz="2400" dirty="0"/>
              <a:t>- </a:t>
            </a:r>
            <a:r>
              <a:rPr lang="en-US" sz="2400" dirty="0" err="1"/>
              <a:t>Pada</a:t>
            </a:r>
            <a:r>
              <a:rPr lang="en-US" sz="2400" dirty="0"/>
              <a:t> </a:t>
            </a:r>
            <a:r>
              <a:rPr lang="en-US" sz="2400" dirty="0" err="1"/>
              <a:t>lampu</a:t>
            </a:r>
            <a:r>
              <a:rPr lang="en-US" sz="2400" dirty="0"/>
              <a:t> </a:t>
            </a:r>
            <a:r>
              <a:rPr lang="en-US" sz="2400" dirty="0" err="1"/>
              <a:t>pijar</a:t>
            </a:r>
            <a:r>
              <a:rPr lang="en-US" sz="2400" dirty="0"/>
              <a:t> </a:t>
            </a:r>
            <a:r>
              <a:rPr lang="en-US" sz="2400" dirty="0" err="1"/>
              <a:t>effisiensi</a:t>
            </a:r>
            <a:r>
              <a:rPr lang="en-US" sz="2400" dirty="0"/>
              <a:t> </a:t>
            </a:r>
            <a:r>
              <a:rPr lang="en-US" sz="2400" dirty="0" err="1"/>
              <a:t>hanya</a:t>
            </a:r>
            <a:r>
              <a:rPr lang="en-US" sz="2400" dirty="0"/>
              <a:t> 10 %, </a:t>
            </a:r>
            <a:r>
              <a:rPr lang="en-US" sz="2400" dirty="0" err="1"/>
              <a:t>artinya</a:t>
            </a:r>
            <a:r>
              <a:rPr lang="en-US" sz="2400" dirty="0"/>
              <a:t> </a:t>
            </a:r>
            <a:r>
              <a:rPr lang="en-US" sz="2400" dirty="0" err="1"/>
              <a:t>energi</a:t>
            </a:r>
            <a:r>
              <a:rPr lang="en-US" sz="2400" dirty="0"/>
              <a:t> </a:t>
            </a:r>
            <a:r>
              <a:rPr lang="en-US" sz="2400" dirty="0" err="1"/>
              <a:t>listrik</a:t>
            </a:r>
            <a:r>
              <a:rPr lang="en-US" sz="2400" dirty="0"/>
              <a:t> yang </a:t>
            </a:r>
            <a:r>
              <a:rPr lang="en-US" sz="2400" dirty="0" err="1"/>
              <a:t>diubah</a:t>
            </a:r>
            <a:r>
              <a:rPr lang="en-US" sz="2400" dirty="0"/>
              <a:t> </a:t>
            </a:r>
            <a:r>
              <a:rPr lang="en-US" sz="2400" dirty="0" err="1"/>
              <a:t>menjadi</a:t>
            </a:r>
            <a:r>
              <a:rPr lang="en-US" sz="2400" dirty="0"/>
              <a:t> </a:t>
            </a:r>
            <a:r>
              <a:rPr lang="en-US" sz="2400" dirty="0" err="1"/>
              <a:t>energi</a:t>
            </a:r>
            <a:r>
              <a:rPr lang="en-US" sz="2400" dirty="0"/>
              <a:t> </a:t>
            </a:r>
            <a:r>
              <a:rPr lang="en-US" sz="2400" dirty="0" err="1"/>
              <a:t>cahaya</a:t>
            </a:r>
            <a:r>
              <a:rPr lang="en-US" sz="2400" dirty="0"/>
              <a:t> </a:t>
            </a:r>
            <a:r>
              <a:rPr lang="en-US" sz="2400" dirty="0" err="1"/>
              <a:t>sebesar</a:t>
            </a:r>
            <a:r>
              <a:rPr lang="en-US" sz="2400" dirty="0"/>
              <a:t> 10% </a:t>
            </a:r>
            <a:r>
              <a:rPr lang="en-US" sz="2400" dirty="0" err="1"/>
              <a:t>dan</a:t>
            </a:r>
            <a:r>
              <a:rPr lang="en-US" sz="2400" dirty="0"/>
              <a:t> yang 90 % </a:t>
            </a:r>
            <a:r>
              <a:rPr lang="en-US" sz="2400" dirty="0" err="1"/>
              <a:t>diubah</a:t>
            </a:r>
            <a:r>
              <a:rPr lang="en-US" sz="2400" dirty="0"/>
              <a:t> </a:t>
            </a:r>
            <a:r>
              <a:rPr lang="en-US" sz="2400" dirty="0" err="1"/>
              <a:t>menjadi</a:t>
            </a:r>
            <a:r>
              <a:rPr lang="en-US" sz="2400" dirty="0"/>
              <a:t> </a:t>
            </a:r>
            <a:r>
              <a:rPr lang="en-US" sz="2400" dirty="0" err="1"/>
              <a:t>energi</a:t>
            </a:r>
            <a:r>
              <a:rPr lang="en-US" sz="2400" dirty="0"/>
              <a:t> </a:t>
            </a:r>
            <a:r>
              <a:rPr lang="en-US" sz="2400" dirty="0" err="1"/>
              <a:t>kalor</a:t>
            </a:r>
            <a:r>
              <a:rPr lang="en-US" sz="2400" dirty="0"/>
              <a:t>, </a:t>
            </a:r>
            <a:r>
              <a:rPr lang="en-US" sz="2400" dirty="0" err="1"/>
              <a:t>sehingga</a:t>
            </a:r>
            <a:r>
              <a:rPr lang="en-US" sz="2400" dirty="0"/>
              <a:t> </a:t>
            </a:r>
            <a:r>
              <a:rPr lang="en-US" sz="2400" dirty="0" err="1"/>
              <a:t>lampu</a:t>
            </a:r>
            <a:r>
              <a:rPr lang="en-US" sz="2400" dirty="0"/>
              <a:t> </a:t>
            </a:r>
            <a:r>
              <a:rPr lang="en-US" sz="2400" dirty="0" err="1"/>
              <a:t>pijar</a:t>
            </a:r>
            <a:r>
              <a:rPr lang="en-US" sz="2400" dirty="0"/>
              <a:t> </a:t>
            </a:r>
            <a:r>
              <a:rPr lang="en-US" sz="2400" dirty="0" err="1"/>
              <a:t>terasa</a:t>
            </a:r>
            <a:r>
              <a:rPr lang="en-US" sz="2400" dirty="0"/>
              <a:t> </a:t>
            </a:r>
            <a:r>
              <a:rPr lang="en-US" sz="2400" dirty="0" err="1"/>
              <a:t>lebih</a:t>
            </a:r>
            <a:r>
              <a:rPr lang="en-US" sz="2400" dirty="0"/>
              <a:t> </a:t>
            </a:r>
            <a:r>
              <a:rPr lang="en-US" sz="2400" dirty="0" err="1"/>
              <a:t>panas</a:t>
            </a:r>
            <a:r>
              <a:rPr lang="en-US" sz="2400" dirty="0"/>
              <a:t> </a:t>
            </a:r>
            <a:r>
              <a:rPr lang="en-US" sz="2400" dirty="0" err="1"/>
              <a:t>daripada</a:t>
            </a:r>
            <a:r>
              <a:rPr lang="en-US" sz="2400" dirty="0"/>
              <a:t> </a:t>
            </a:r>
            <a:r>
              <a:rPr lang="en-US" sz="2400" dirty="0" err="1"/>
              <a:t>lampu</a:t>
            </a:r>
            <a:r>
              <a:rPr lang="en-US" sz="2400" dirty="0"/>
              <a:t> TL.</a:t>
            </a:r>
          </a:p>
          <a:p>
            <a:pPr marL="449263" indent="-449263">
              <a:buFont typeface="Wingdings" pitchFamily="2" charset="2"/>
              <a:buNone/>
              <a:tabLst>
                <a:tab pos="174625" algn="l"/>
              </a:tabLst>
              <a:defRPr/>
            </a:pPr>
            <a:r>
              <a:rPr lang="en-US" sz="2400" dirty="0"/>
              <a:t>2.  </a:t>
            </a:r>
            <a:r>
              <a:rPr lang="en-US" sz="2400" dirty="0" err="1"/>
              <a:t>Lampu</a:t>
            </a:r>
            <a:r>
              <a:rPr lang="en-US" sz="2400" dirty="0"/>
              <a:t> TL </a:t>
            </a:r>
            <a:r>
              <a:rPr lang="en-US" sz="2400" dirty="0" err="1"/>
              <a:t>memiliki</a:t>
            </a:r>
            <a:r>
              <a:rPr lang="en-US" sz="2400" dirty="0"/>
              <a:t> </a:t>
            </a:r>
            <a:r>
              <a:rPr lang="en-US" sz="2400" dirty="0" err="1"/>
              <a:t>waktu</a:t>
            </a:r>
            <a:r>
              <a:rPr lang="en-US" sz="2400" dirty="0"/>
              <a:t> </a:t>
            </a:r>
            <a:r>
              <a:rPr lang="en-US" sz="2400" dirty="0" err="1"/>
              <a:t>hidup</a:t>
            </a:r>
            <a:r>
              <a:rPr lang="en-US" sz="2400" dirty="0"/>
              <a:t> </a:t>
            </a:r>
            <a:r>
              <a:rPr lang="en-US" sz="2400" dirty="0" err="1"/>
              <a:t>lebih</a:t>
            </a:r>
            <a:r>
              <a:rPr lang="en-US" sz="2400" dirty="0"/>
              <a:t> lama (± 3000 jam) </a:t>
            </a:r>
            <a:r>
              <a:rPr lang="en-US" sz="2400" dirty="0" err="1"/>
              <a:t>dan</a:t>
            </a:r>
            <a:r>
              <a:rPr lang="en-US" sz="2400" dirty="0"/>
              <a:t> </a:t>
            </a:r>
            <a:r>
              <a:rPr lang="en-US" sz="2400" dirty="0" err="1"/>
              <a:t>lampu</a:t>
            </a:r>
            <a:r>
              <a:rPr lang="en-US" sz="2400" dirty="0"/>
              <a:t> </a:t>
            </a:r>
            <a:r>
              <a:rPr lang="en-US" sz="2400" dirty="0" err="1"/>
              <a:t>pijar</a:t>
            </a:r>
            <a:r>
              <a:rPr lang="en-US" sz="2400" dirty="0"/>
              <a:t> </a:t>
            </a:r>
            <a:r>
              <a:rPr lang="en-US" sz="2400" dirty="0" err="1"/>
              <a:t>memiliki</a:t>
            </a:r>
            <a:r>
              <a:rPr lang="en-US" sz="2400" dirty="0"/>
              <a:t> </a:t>
            </a:r>
            <a:r>
              <a:rPr lang="en-US" sz="2400" dirty="0" err="1"/>
              <a:t>waktu</a:t>
            </a:r>
            <a:r>
              <a:rPr lang="en-US" sz="2400" dirty="0"/>
              <a:t> </a:t>
            </a:r>
            <a:r>
              <a:rPr lang="en-US" sz="2400" dirty="0" err="1"/>
              <a:t>hidup</a:t>
            </a:r>
            <a:r>
              <a:rPr lang="en-US" sz="2400" dirty="0"/>
              <a:t> ± 1000 jam.</a:t>
            </a:r>
          </a:p>
          <a:p>
            <a:pPr>
              <a:buFont typeface="Wingdings" pitchFamily="2" charset="2"/>
              <a:buNone/>
              <a:tabLst>
                <a:tab pos="174625" algn="l"/>
              </a:tabLst>
              <a:defRPr/>
            </a:pPr>
            <a:endParaRPr lang="nb-NO" sz="2600" b="1" dirty="0">
              <a:solidFill>
                <a:srgbClr val="FF0000"/>
              </a:solidFill>
              <a:latin typeface="Chiller" pitchFamily="82" charset="0"/>
            </a:endParaRPr>
          </a:p>
          <a:p>
            <a:pPr>
              <a:buFont typeface="Wingdings" pitchFamily="2" charset="2"/>
              <a:buNone/>
              <a:tabLst>
                <a:tab pos="174625" algn="l"/>
              </a:tabLst>
              <a:defRPr/>
            </a:pPr>
            <a:r>
              <a:rPr lang="nb-NO" sz="2600" b="1">
                <a:solidFill>
                  <a:srgbClr val="FF0000"/>
                </a:solidFill>
                <a:latin typeface="Chiller" pitchFamily="82" charset="0"/>
              </a:rPr>
              <a:t>                                                          </a:t>
            </a:r>
            <a:endParaRPr lang="en-US" sz="2600" b="1" dirty="0">
              <a:solidFill>
                <a:srgbClr val="FF0000"/>
              </a:solidFill>
            </a:endParaRPr>
          </a:p>
          <a:p>
            <a:pPr marL="623888" indent="-623888">
              <a:buFont typeface="Wingdings" pitchFamily="2" charset="2"/>
              <a:buNone/>
              <a:defRPr/>
            </a:pPr>
            <a:endParaRPr lang="en-US" sz="2600" b="1" dirty="0">
              <a:solidFill>
                <a:srgbClr val="FF0000"/>
              </a:solidFill>
            </a:endParaRPr>
          </a:p>
        </p:txBody>
      </p:sp>
      <p:sp>
        <p:nvSpPr>
          <p:cNvPr id="36870" name="Rectangle 5"/>
          <p:cNvSpPr>
            <a:spLocks noChangeArrowheads="1"/>
          </p:cNvSpPr>
          <p:nvPr/>
        </p:nvSpPr>
        <p:spPr bwMode="auto">
          <a:xfrm>
            <a:off x="0" y="0"/>
            <a:ext cx="9144000" cy="584200"/>
          </a:xfrm>
          <a:prstGeom prst="rect">
            <a:avLst/>
          </a:prstGeom>
          <a:blipFill>
            <a:blip r:embed="rId3" cstate="print"/>
            <a:tile tx="0" ty="0" sx="100000" sy="100000" flip="none" algn="tl"/>
          </a:blipFill>
          <a:ln w="9525">
            <a:noFill/>
            <a:miter lim="800000"/>
            <a:headEnd/>
            <a:tailEnd/>
          </a:ln>
        </p:spPr>
        <p:txBody>
          <a:bodyPr>
            <a:spAutoFit/>
          </a:bodyPr>
          <a:lstStyle/>
          <a:p>
            <a:r>
              <a:rPr lang="en-US" sz="3200"/>
              <a:t>Kelebihan lampu TL dibandingkan lampu Bohlam</a:t>
            </a:r>
          </a:p>
        </p:txBody>
      </p:sp>
    </p:spTree>
  </p:cSld>
  <p:clrMapOvr>
    <a:masterClrMapping/>
  </p:clrMapOvr>
  <p:transition>
    <p:wheel spokes="8"/>
    <p:sndAc>
      <p:stSnd>
        <p:snd r:embed="rId2" name="camera.wav"/>
      </p:stSnd>
    </p:sndAc>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a:xfrm>
            <a:off x="0" y="0"/>
            <a:ext cx="9144000" cy="857250"/>
          </a:xfrm>
          <a:blipFill dpi="0" rotWithShape="1">
            <a:blip r:embed="rId3" cstate="print"/>
            <a:srcRect/>
            <a:tile tx="0" ty="0" sx="100000" sy="100000" flip="none" algn="tl"/>
          </a:blipFill>
        </p:spPr>
        <p:txBody>
          <a:bodyPr/>
          <a:lstStyle/>
          <a:p>
            <a:pPr algn="ctr"/>
            <a:r>
              <a:rPr lang="en-US" sz="3200" smtClean="0">
                <a:solidFill>
                  <a:schemeClr val="tx1"/>
                </a:solidFill>
                <a:latin typeface="Arial Rounded MT Bold" pitchFamily="34" charset="0"/>
              </a:rPr>
              <a:t>PENGHEMATAN ENERGI LISTRIK</a:t>
            </a:r>
          </a:p>
        </p:txBody>
      </p:sp>
      <p:sp>
        <p:nvSpPr>
          <p:cNvPr id="5" name="Rectangle 4"/>
          <p:cNvSpPr/>
          <p:nvPr/>
        </p:nvSpPr>
        <p:spPr>
          <a:xfrm>
            <a:off x="395536" y="980728"/>
            <a:ext cx="8280920" cy="5170646"/>
          </a:xfrm>
          <a:prstGeom prst="rect">
            <a:avLst/>
          </a:prstGeom>
        </p:spPr>
        <p:txBody>
          <a:bodyPr wrap="square">
            <a:spAutoFit/>
          </a:bodyPr>
          <a:lstStyle/>
          <a:p>
            <a:pPr algn="just">
              <a:buFont typeface="Wingdings" pitchFamily="2" charset="2"/>
              <a:buNone/>
              <a:defRPr/>
            </a:pPr>
            <a:r>
              <a:rPr lang="en-US" sz="2200" smtClean="0"/>
              <a:t>Energi </a:t>
            </a:r>
            <a:r>
              <a:rPr lang="en-US" sz="2200" dirty="0" err="1"/>
              <a:t>listrik</a:t>
            </a:r>
            <a:r>
              <a:rPr lang="en-US" sz="2200" dirty="0"/>
              <a:t> </a:t>
            </a:r>
            <a:r>
              <a:rPr lang="en-US" sz="2200" dirty="0" err="1"/>
              <a:t>merupakan</a:t>
            </a:r>
            <a:r>
              <a:rPr lang="en-US" sz="2200" dirty="0"/>
              <a:t> </a:t>
            </a:r>
            <a:r>
              <a:rPr lang="en-US" sz="2200" dirty="0" err="1"/>
              <a:t>energi</a:t>
            </a:r>
            <a:r>
              <a:rPr lang="en-US" sz="2200" dirty="0"/>
              <a:t> yang </a:t>
            </a:r>
            <a:r>
              <a:rPr lang="en-US" sz="2200" dirty="0" err="1"/>
              <a:t>tidak</a:t>
            </a:r>
            <a:r>
              <a:rPr lang="en-US" sz="2200" dirty="0"/>
              <a:t> </a:t>
            </a:r>
            <a:r>
              <a:rPr lang="en-US" sz="2200" dirty="0" err="1"/>
              <a:t>dapat</a:t>
            </a:r>
            <a:r>
              <a:rPr lang="en-US" sz="2200" dirty="0"/>
              <a:t> </a:t>
            </a:r>
            <a:r>
              <a:rPr lang="en-US" sz="2200" dirty="0" err="1"/>
              <a:t>diperbaharui</a:t>
            </a:r>
            <a:r>
              <a:rPr lang="en-US" sz="2200" dirty="0"/>
              <a:t> </a:t>
            </a:r>
            <a:r>
              <a:rPr lang="en-US" sz="2200" dirty="0" err="1"/>
              <a:t>sehingga</a:t>
            </a:r>
            <a:r>
              <a:rPr lang="en-US" sz="2200" dirty="0"/>
              <a:t> </a:t>
            </a:r>
            <a:r>
              <a:rPr lang="en-US" sz="2200" dirty="0" err="1"/>
              <a:t>diperlukan</a:t>
            </a:r>
            <a:r>
              <a:rPr lang="en-US" sz="2200" dirty="0"/>
              <a:t> </a:t>
            </a:r>
            <a:r>
              <a:rPr lang="en-US" sz="2200" dirty="0" err="1"/>
              <a:t>langkah</a:t>
            </a:r>
            <a:r>
              <a:rPr lang="en-US" sz="2200" dirty="0"/>
              <a:t> </a:t>
            </a:r>
            <a:r>
              <a:rPr lang="en-US" sz="2200" dirty="0" err="1"/>
              <a:t>penghematan</a:t>
            </a:r>
            <a:r>
              <a:rPr lang="en-US" sz="2200" dirty="0"/>
              <a:t> </a:t>
            </a:r>
            <a:r>
              <a:rPr lang="en-US" sz="2200" dirty="0" err="1"/>
              <a:t>dalam</a:t>
            </a:r>
            <a:r>
              <a:rPr lang="en-US" sz="2200" dirty="0"/>
              <a:t> </a:t>
            </a:r>
            <a:r>
              <a:rPr lang="en-US" sz="2200" dirty="0" err="1"/>
              <a:t>penggunaannya</a:t>
            </a:r>
            <a:r>
              <a:rPr lang="en-US" sz="2200" dirty="0"/>
              <a:t>. Hal </a:t>
            </a:r>
            <a:r>
              <a:rPr lang="en-US" sz="2200" dirty="0" err="1"/>
              <a:t>ini</a:t>
            </a:r>
            <a:r>
              <a:rPr lang="en-US" sz="2200" dirty="0"/>
              <a:t> </a:t>
            </a:r>
            <a:r>
              <a:rPr lang="en-US" sz="2200" dirty="0" err="1"/>
              <a:t>berrtujuan</a:t>
            </a:r>
            <a:r>
              <a:rPr lang="en-US" sz="2200" dirty="0"/>
              <a:t> </a:t>
            </a:r>
            <a:r>
              <a:rPr lang="en-US" sz="2200" dirty="0" err="1"/>
              <a:t>untuk</a:t>
            </a:r>
            <a:r>
              <a:rPr lang="en-US" sz="2200" dirty="0"/>
              <a:t> </a:t>
            </a:r>
            <a:r>
              <a:rPr lang="en-US" sz="2200" dirty="0" err="1"/>
              <a:t>menghindari</a:t>
            </a:r>
            <a:r>
              <a:rPr lang="en-US" sz="2200" dirty="0"/>
              <a:t> </a:t>
            </a:r>
            <a:r>
              <a:rPr lang="en-US" sz="2200" dirty="0" err="1"/>
              <a:t>terjadinya</a:t>
            </a:r>
            <a:r>
              <a:rPr lang="en-US" sz="2200" dirty="0"/>
              <a:t> </a:t>
            </a:r>
            <a:r>
              <a:rPr lang="en-US" sz="2200" dirty="0" err="1"/>
              <a:t>krisis</a:t>
            </a:r>
            <a:r>
              <a:rPr lang="en-US" sz="2200" dirty="0"/>
              <a:t> </a:t>
            </a:r>
            <a:r>
              <a:rPr lang="en-US" sz="2200" dirty="0" err="1"/>
              <a:t>energi</a:t>
            </a:r>
            <a:r>
              <a:rPr lang="en-US" sz="2200" dirty="0"/>
              <a:t> </a:t>
            </a:r>
            <a:r>
              <a:rPr lang="en-US" sz="2200" dirty="0" err="1"/>
              <a:t>listrik</a:t>
            </a:r>
            <a:r>
              <a:rPr lang="en-US" sz="2200" dirty="0"/>
              <a:t> </a:t>
            </a:r>
            <a:r>
              <a:rPr lang="en-US" sz="2200" dirty="0" err="1"/>
              <a:t>di</a:t>
            </a:r>
            <a:r>
              <a:rPr lang="en-US" sz="2200" dirty="0"/>
              <a:t> </a:t>
            </a:r>
            <a:r>
              <a:rPr lang="en-US" sz="2200" dirty="0" err="1"/>
              <a:t>masa</a:t>
            </a:r>
            <a:r>
              <a:rPr lang="en-US" sz="2200" dirty="0"/>
              <a:t> </a:t>
            </a:r>
            <a:r>
              <a:rPr lang="en-US" sz="2200" dirty="0" err="1"/>
              <a:t>mendatang</a:t>
            </a:r>
            <a:r>
              <a:rPr lang="en-US" sz="2200" dirty="0"/>
              <a:t>.  </a:t>
            </a:r>
            <a:r>
              <a:rPr lang="en-US" sz="2200" dirty="0" err="1"/>
              <a:t>Tindakan</a:t>
            </a:r>
            <a:r>
              <a:rPr lang="en-US" sz="2200" dirty="0"/>
              <a:t> </a:t>
            </a:r>
            <a:r>
              <a:rPr lang="en-US" sz="2200" dirty="0" err="1"/>
              <a:t>menghemat</a:t>
            </a:r>
            <a:r>
              <a:rPr lang="en-US" sz="2200" dirty="0"/>
              <a:t> </a:t>
            </a:r>
            <a:r>
              <a:rPr lang="en-US" sz="2200" dirty="0" err="1"/>
              <a:t>energi</a:t>
            </a:r>
            <a:r>
              <a:rPr lang="en-US" sz="2200" dirty="0"/>
              <a:t> </a:t>
            </a:r>
            <a:r>
              <a:rPr lang="en-US" sz="2200" dirty="0" err="1"/>
              <a:t>listrik</a:t>
            </a:r>
            <a:r>
              <a:rPr lang="en-US" sz="2200" dirty="0"/>
              <a:t> </a:t>
            </a:r>
            <a:r>
              <a:rPr lang="en-US" sz="2200" dirty="0" err="1"/>
              <a:t>dapat</a:t>
            </a:r>
            <a:r>
              <a:rPr lang="en-US" sz="2200" dirty="0"/>
              <a:t> </a:t>
            </a:r>
            <a:r>
              <a:rPr lang="en-US" sz="2200" dirty="0" err="1"/>
              <a:t>dilakukan</a:t>
            </a:r>
            <a:r>
              <a:rPr lang="en-US" sz="2200" dirty="0"/>
              <a:t> </a:t>
            </a:r>
            <a:r>
              <a:rPr lang="en-US" sz="2200" dirty="0" err="1"/>
              <a:t>dengan</a:t>
            </a:r>
            <a:r>
              <a:rPr lang="en-US" sz="2200" dirty="0"/>
              <a:t> </a:t>
            </a:r>
            <a:r>
              <a:rPr lang="en-US" sz="2200" dirty="0" err="1"/>
              <a:t>cara</a:t>
            </a:r>
            <a:r>
              <a:rPr lang="en-US" sz="2200" dirty="0"/>
              <a:t> :</a:t>
            </a:r>
          </a:p>
          <a:p>
            <a:pPr marL="812800" indent="-449263" algn="just">
              <a:buFont typeface="Wingdings" pitchFamily="2" charset="2"/>
              <a:buNone/>
              <a:defRPr/>
            </a:pPr>
            <a:r>
              <a:rPr lang="en-US" sz="2200" dirty="0"/>
              <a:t>a. </a:t>
            </a:r>
            <a:r>
              <a:rPr lang="en-US" sz="2200" dirty="0" err="1"/>
              <a:t>Penggunaan</a:t>
            </a:r>
            <a:r>
              <a:rPr lang="en-US" sz="2200" dirty="0"/>
              <a:t> </a:t>
            </a:r>
            <a:r>
              <a:rPr lang="en-US" sz="2200" dirty="0" err="1"/>
              <a:t>alat</a:t>
            </a:r>
            <a:r>
              <a:rPr lang="en-US" sz="2200" dirty="0"/>
              <a:t> – </a:t>
            </a:r>
            <a:r>
              <a:rPr lang="en-US" sz="2200" dirty="0" err="1"/>
              <a:t>alat</a:t>
            </a:r>
            <a:r>
              <a:rPr lang="en-US" sz="2200" dirty="0"/>
              <a:t> </a:t>
            </a:r>
            <a:r>
              <a:rPr lang="en-US" sz="2200" dirty="0" err="1"/>
              <a:t>listrik</a:t>
            </a:r>
            <a:r>
              <a:rPr lang="en-US" sz="2200" dirty="0"/>
              <a:t> </a:t>
            </a:r>
            <a:r>
              <a:rPr lang="en-US" sz="2200" dirty="0" err="1"/>
              <a:t>berefisiensi</a:t>
            </a:r>
            <a:r>
              <a:rPr lang="en-US" sz="2200" dirty="0"/>
              <a:t> </a:t>
            </a:r>
            <a:r>
              <a:rPr lang="en-US" sz="2200" dirty="0" err="1"/>
              <a:t>tinggi</a:t>
            </a:r>
            <a:r>
              <a:rPr lang="en-US" sz="2200" dirty="0"/>
              <a:t>, </a:t>
            </a:r>
            <a:r>
              <a:rPr lang="en-US" sz="2200" dirty="0" err="1"/>
              <a:t>misalnya</a:t>
            </a:r>
            <a:r>
              <a:rPr lang="en-US" sz="2200" dirty="0"/>
              <a:t> </a:t>
            </a:r>
            <a:r>
              <a:rPr lang="en-US" sz="2200" dirty="0" err="1"/>
              <a:t>penggantian</a:t>
            </a:r>
            <a:r>
              <a:rPr lang="en-US" sz="2200" dirty="0"/>
              <a:t> </a:t>
            </a:r>
            <a:r>
              <a:rPr lang="en-US" sz="2200" dirty="0" err="1"/>
              <a:t>lampu</a:t>
            </a:r>
            <a:r>
              <a:rPr lang="en-US" sz="2200" dirty="0"/>
              <a:t> </a:t>
            </a:r>
            <a:r>
              <a:rPr lang="en-US" sz="2200" dirty="0" err="1"/>
              <a:t>pijar</a:t>
            </a:r>
            <a:r>
              <a:rPr lang="en-US" sz="2200" dirty="0"/>
              <a:t> </a:t>
            </a:r>
            <a:r>
              <a:rPr lang="en-US" sz="2200" dirty="0" err="1"/>
              <a:t>dengan</a:t>
            </a:r>
            <a:r>
              <a:rPr lang="en-US" sz="2200" dirty="0"/>
              <a:t> </a:t>
            </a:r>
            <a:r>
              <a:rPr lang="en-US" sz="2200" dirty="0" err="1"/>
              <a:t>lampu</a:t>
            </a:r>
            <a:r>
              <a:rPr lang="en-US" sz="2200" dirty="0"/>
              <a:t> TL</a:t>
            </a:r>
          </a:p>
          <a:p>
            <a:pPr marL="820737" indent="-457200" algn="just">
              <a:buFont typeface="Wingdings" pitchFamily="2" charset="2"/>
              <a:buNone/>
              <a:defRPr/>
            </a:pPr>
            <a:r>
              <a:rPr lang="en-US" sz="2200" dirty="0"/>
              <a:t>b. </a:t>
            </a:r>
            <a:r>
              <a:rPr lang="en-US" sz="2200" dirty="0" err="1"/>
              <a:t>Penggunaan</a:t>
            </a:r>
            <a:r>
              <a:rPr lang="en-US" sz="2200" dirty="0"/>
              <a:t> </a:t>
            </a:r>
            <a:r>
              <a:rPr lang="en-US" sz="2200" dirty="0" err="1"/>
              <a:t>alat-alat</a:t>
            </a:r>
            <a:r>
              <a:rPr lang="en-US" sz="2200" dirty="0"/>
              <a:t> </a:t>
            </a:r>
            <a:r>
              <a:rPr lang="en-US" sz="2200" dirty="0" err="1"/>
              <a:t>listrik</a:t>
            </a:r>
            <a:r>
              <a:rPr lang="en-US" sz="2200" dirty="0"/>
              <a:t> </a:t>
            </a:r>
            <a:r>
              <a:rPr lang="en-US" sz="2200" dirty="0" err="1"/>
              <a:t>berdaya</a:t>
            </a:r>
            <a:r>
              <a:rPr lang="en-US" sz="2200" dirty="0"/>
              <a:t> </a:t>
            </a:r>
            <a:r>
              <a:rPr lang="en-US" sz="2200" dirty="0" err="1"/>
              <a:t>rendah</a:t>
            </a:r>
            <a:r>
              <a:rPr lang="en-US" sz="2200" dirty="0"/>
              <a:t> </a:t>
            </a:r>
            <a:r>
              <a:rPr lang="en-US" sz="2200" dirty="0" err="1"/>
              <a:t>namun</a:t>
            </a:r>
            <a:r>
              <a:rPr lang="en-US" sz="2200" dirty="0"/>
              <a:t> </a:t>
            </a:r>
            <a:r>
              <a:rPr lang="en-US" sz="2200" dirty="0" err="1"/>
              <a:t>dapat</a:t>
            </a:r>
            <a:r>
              <a:rPr lang="en-US" sz="2200" dirty="0"/>
              <a:t> </a:t>
            </a:r>
            <a:r>
              <a:rPr lang="en-US" sz="2200" dirty="0" err="1"/>
              <a:t>mencukupi</a:t>
            </a:r>
            <a:r>
              <a:rPr lang="en-US" sz="2200" dirty="0"/>
              <a:t> </a:t>
            </a:r>
            <a:r>
              <a:rPr lang="en-US" sz="2200" dirty="0" err="1"/>
              <a:t>kebutuhan</a:t>
            </a:r>
            <a:r>
              <a:rPr lang="en-US" sz="2200" dirty="0"/>
              <a:t>.</a:t>
            </a:r>
          </a:p>
          <a:p>
            <a:pPr marL="820737" indent="-457200" algn="just">
              <a:buFont typeface="Wingdings" pitchFamily="2" charset="2"/>
              <a:buNone/>
              <a:defRPr/>
            </a:pPr>
            <a:r>
              <a:rPr lang="en-US" sz="2200" dirty="0"/>
              <a:t>c. </a:t>
            </a:r>
            <a:r>
              <a:rPr lang="en-US" sz="2200" dirty="0" err="1"/>
              <a:t>Gunakan</a:t>
            </a:r>
            <a:r>
              <a:rPr lang="en-US" sz="2200" dirty="0"/>
              <a:t> </a:t>
            </a:r>
            <a:r>
              <a:rPr lang="en-US" sz="2200" dirty="0" err="1"/>
              <a:t>alat-alat</a:t>
            </a:r>
            <a:r>
              <a:rPr lang="en-US" sz="2200" dirty="0"/>
              <a:t> </a:t>
            </a:r>
            <a:r>
              <a:rPr lang="en-US" sz="2200" dirty="0" err="1"/>
              <a:t>listrik</a:t>
            </a:r>
            <a:r>
              <a:rPr lang="en-US" sz="2200" dirty="0"/>
              <a:t> yang </a:t>
            </a:r>
            <a:r>
              <a:rPr lang="en-US" sz="2200" dirty="0" err="1"/>
              <a:t>berteknologi</a:t>
            </a:r>
            <a:r>
              <a:rPr lang="en-US" sz="2200" dirty="0"/>
              <a:t> </a:t>
            </a:r>
            <a:r>
              <a:rPr lang="en-US" sz="2200" dirty="0" err="1"/>
              <a:t>selaras</a:t>
            </a:r>
            <a:r>
              <a:rPr lang="en-US" sz="2200" dirty="0"/>
              <a:t> </a:t>
            </a:r>
            <a:r>
              <a:rPr lang="en-US" sz="2200" dirty="0" err="1"/>
              <a:t>dengan</a:t>
            </a:r>
            <a:r>
              <a:rPr lang="en-US" sz="2200" dirty="0"/>
              <a:t> </a:t>
            </a:r>
            <a:r>
              <a:rPr lang="en-US" sz="2200" dirty="0" err="1"/>
              <a:t>konsep</a:t>
            </a:r>
            <a:r>
              <a:rPr lang="en-US" sz="2200" dirty="0"/>
              <a:t> </a:t>
            </a:r>
            <a:r>
              <a:rPr lang="en-US" sz="2200" dirty="0" err="1"/>
              <a:t>penghematan</a:t>
            </a:r>
            <a:r>
              <a:rPr lang="en-US" sz="2200" dirty="0"/>
              <a:t> </a:t>
            </a:r>
            <a:r>
              <a:rPr lang="en-US" sz="2200" dirty="0" err="1"/>
              <a:t>energi</a:t>
            </a:r>
            <a:r>
              <a:rPr lang="en-US" sz="2200" dirty="0"/>
              <a:t>, </a:t>
            </a:r>
            <a:r>
              <a:rPr lang="en-US" sz="2200" dirty="0" err="1"/>
              <a:t>contoh</a:t>
            </a:r>
            <a:r>
              <a:rPr lang="en-US" sz="2200" dirty="0"/>
              <a:t> </a:t>
            </a:r>
            <a:r>
              <a:rPr lang="en-US" sz="2200" dirty="0" err="1"/>
              <a:t>penggunaan</a:t>
            </a:r>
            <a:r>
              <a:rPr lang="en-US" sz="2200" dirty="0"/>
              <a:t> </a:t>
            </a:r>
            <a:r>
              <a:rPr lang="en-US" sz="2200" dirty="0" err="1"/>
              <a:t>mesin</a:t>
            </a:r>
            <a:r>
              <a:rPr lang="en-US" sz="2200" dirty="0"/>
              <a:t> </a:t>
            </a:r>
            <a:r>
              <a:rPr lang="en-US" sz="2200" dirty="0" err="1"/>
              <a:t>cuci</a:t>
            </a:r>
            <a:r>
              <a:rPr lang="en-US" sz="2200" dirty="0"/>
              <a:t>  yang </a:t>
            </a:r>
            <a:r>
              <a:rPr lang="en-US" sz="2200" dirty="0" err="1"/>
              <a:t>memiliki</a:t>
            </a:r>
            <a:r>
              <a:rPr lang="en-US" sz="2200" dirty="0"/>
              <a:t> </a:t>
            </a:r>
            <a:r>
              <a:rPr lang="en-US" sz="2200" dirty="0" err="1"/>
              <a:t>siklus</a:t>
            </a:r>
            <a:r>
              <a:rPr lang="en-US" sz="2200" dirty="0"/>
              <a:t> </a:t>
            </a:r>
            <a:r>
              <a:rPr lang="en-US" sz="2200" dirty="0" err="1"/>
              <a:t>ekonomis</a:t>
            </a:r>
            <a:r>
              <a:rPr lang="en-US" sz="2200" dirty="0"/>
              <a:t> </a:t>
            </a:r>
            <a:r>
              <a:rPr lang="en-US" sz="2200" dirty="0" err="1"/>
              <a:t>yakni</a:t>
            </a:r>
            <a:r>
              <a:rPr lang="en-US" sz="2200" dirty="0"/>
              <a:t> </a:t>
            </a:r>
            <a:r>
              <a:rPr lang="en-US" sz="2200" dirty="0" err="1"/>
              <a:t>beban</a:t>
            </a:r>
            <a:r>
              <a:rPr lang="en-US" sz="2200" dirty="0"/>
              <a:t> </a:t>
            </a:r>
            <a:r>
              <a:rPr lang="en-US" sz="2200" dirty="0" err="1"/>
              <a:t>pencucian</a:t>
            </a:r>
            <a:r>
              <a:rPr lang="en-US" sz="2200" dirty="0"/>
              <a:t> </a:t>
            </a:r>
            <a:r>
              <a:rPr lang="en-US" sz="2200" dirty="0" err="1"/>
              <a:t>kecil</a:t>
            </a:r>
            <a:r>
              <a:rPr lang="en-US" sz="2200" dirty="0"/>
              <a:t> </a:t>
            </a:r>
            <a:r>
              <a:rPr lang="en-US" sz="2200" dirty="0" err="1"/>
              <a:t>namun</a:t>
            </a:r>
            <a:r>
              <a:rPr lang="en-US" sz="2200" dirty="0"/>
              <a:t> </a:t>
            </a:r>
            <a:r>
              <a:rPr lang="en-US" sz="2200" dirty="0" err="1"/>
              <a:t>dapat</a:t>
            </a:r>
            <a:r>
              <a:rPr lang="en-US" sz="2200" dirty="0"/>
              <a:t> </a:t>
            </a:r>
            <a:r>
              <a:rPr lang="en-US" sz="2200" dirty="0" err="1"/>
              <a:t>mencuci</a:t>
            </a:r>
            <a:r>
              <a:rPr lang="en-US" sz="2200" dirty="0"/>
              <a:t> </a:t>
            </a:r>
            <a:r>
              <a:rPr lang="en-US" sz="2200" dirty="0" err="1"/>
              <a:t>pakaian</a:t>
            </a:r>
            <a:r>
              <a:rPr lang="en-US" sz="2200" dirty="0"/>
              <a:t> </a:t>
            </a:r>
            <a:r>
              <a:rPr lang="en-US" sz="2200" dirty="0" err="1"/>
              <a:t>cukup</a:t>
            </a:r>
            <a:r>
              <a:rPr lang="en-US" sz="2200" dirty="0"/>
              <a:t> </a:t>
            </a:r>
            <a:r>
              <a:rPr lang="en-US" sz="2200" dirty="0" err="1"/>
              <a:t>banyak</a:t>
            </a:r>
            <a:r>
              <a:rPr lang="en-US" sz="2200" dirty="0"/>
              <a:t>. </a:t>
            </a:r>
          </a:p>
          <a:p>
            <a:pPr marL="820737" indent="-457200" algn="just">
              <a:buFont typeface="Wingdings" pitchFamily="2" charset="2"/>
              <a:buNone/>
              <a:defRPr/>
            </a:pPr>
            <a:r>
              <a:rPr lang="en-US" sz="2200" dirty="0"/>
              <a:t>d.  </a:t>
            </a:r>
            <a:r>
              <a:rPr lang="en-US" sz="2200" dirty="0" err="1"/>
              <a:t>Lakukan</a:t>
            </a:r>
            <a:r>
              <a:rPr lang="en-US" sz="2200" dirty="0"/>
              <a:t> </a:t>
            </a:r>
            <a:r>
              <a:rPr lang="en-US" sz="2200" dirty="0" err="1"/>
              <a:t>tindakan-tindakan</a:t>
            </a:r>
            <a:r>
              <a:rPr lang="en-US" sz="2200" dirty="0"/>
              <a:t> </a:t>
            </a:r>
            <a:r>
              <a:rPr lang="en-US" sz="2200" dirty="0" err="1"/>
              <a:t>bijaksanan</a:t>
            </a:r>
            <a:r>
              <a:rPr lang="en-US" sz="2200" dirty="0"/>
              <a:t> </a:t>
            </a:r>
            <a:r>
              <a:rPr lang="en-US" sz="2200" dirty="0" err="1"/>
              <a:t>dalam</a:t>
            </a:r>
            <a:r>
              <a:rPr lang="en-US" sz="2200" dirty="0"/>
              <a:t> </a:t>
            </a:r>
            <a:r>
              <a:rPr lang="en-US" sz="2200" dirty="0" err="1"/>
              <a:t>usaha</a:t>
            </a:r>
            <a:r>
              <a:rPr lang="en-US" sz="2200" dirty="0"/>
              <a:t> </a:t>
            </a:r>
          </a:p>
        </p:txBody>
      </p:sp>
    </p:spTree>
  </p:cSld>
  <p:clrMapOvr>
    <a:masterClrMapping/>
  </p:clrMapOvr>
  <p:transition>
    <p:wheel spokes="8"/>
    <p:sndAc>
      <p:stSnd>
        <p:snd r:embed="rId2" name="camera.wav"/>
      </p:stSnd>
    </p:sndAc>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9144000" cy="5632311"/>
          </a:xfrm>
          <a:prstGeom prst="rect">
            <a:avLst/>
          </a:prstGeom>
        </p:spPr>
        <p:txBody>
          <a:bodyPr wrap="square">
            <a:spAutoFit/>
          </a:bodyPr>
          <a:lstStyle/>
          <a:p>
            <a:pPr algn="just">
              <a:buFont typeface="Wingdings" pitchFamily="2" charset="2"/>
              <a:buNone/>
              <a:defRPr/>
            </a:pPr>
            <a:r>
              <a:rPr lang="en-US" sz="2800" smtClean="0"/>
              <a:t>menghemat </a:t>
            </a:r>
            <a:r>
              <a:rPr lang="en-US" sz="2800" dirty="0" err="1"/>
              <a:t>energi</a:t>
            </a:r>
            <a:r>
              <a:rPr lang="en-US" sz="2800" dirty="0"/>
              <a:t> </a:t>
            </a:r>
            <a:r>
              <a:rPr lang="en-US" sz="2800" dirty="0" err="1"/>
              <a:t>listrik</a:t>
            </a:r>
            <a:r>
              <a:rPr lang="en-US" sz="2800" dirty="0"/>
              <a:t>. </a:t>
            </a:r>
            <a:r>
              <a:rPr lang="en-US" sz="2800" dirty="0" err="1"/>
              <a:t>Contoh</a:t>
            </a:r>
            <a:r>
              <a:rPr lang="en-US" sz="2800" dirty="0"/>
              <a:t>, </a:t>
            </a:r>
            <a:r>
              <a:rPr lang="en-US" sz="2800" dirty="0" err="1"/>
              <a:t>dalam</a:t>
            </a:r>
            <a:r>
              <a:rPr lang="en-US" sz="2800" dirty="0"/>
              <a:t> </a:t>
            </a:r>
            <a:r>
              <a:rPr lang="en-US" sz="2800" dirty="0" err="1"/>
              <a:t>penerangan</a:t>
            </a:r>
            <a:r>
              <a:rPr lang="en-US" sz="2800" dirty="0"/>
              <a:t>, </a:t>
            </a:r>
            <a:r>
              <a:rPr lang="en-US" sz="2800" dirty="0" err="1"/>
              <a:t>gunakan</a:t>
            </a:r>
            <a:r>
              <a:rPr lang="en-US" sz="2800" dirty="0"/>
              <a:t> </a:t>
            </a:r>
            <a:r>
              <a:rPr lang="en-US" sz="2800" dirty="0" err="1"/>
              <a:t>lampu</a:t>
            </a:r>
            <a:r>
              <a:rPr lang="en-US" sz="2800" dirty="0"/>
              <a:t> </a:t>
            </a:r>
            <a:r>
              <a:rPr lang="en-US" sz="2800" dirty="0" err="1"/>
              <a:t>pada</a:t>
            </a:r>
            <a:r>
              <a:rPr lang="en-US" sz="2800" dirty="0"/>
              <a:t> </a:t>
            </a:r>
            <a:r>
              <a:rPr lang="en-US" sz="2800" dirty="0" err="1"/>
              <a:t>malam</a:t>
            </a:r>
            <a:r>
              <a:rPr lang="en-US" sz="2800" dirty="0"/>
              <a:t> </a:t>
            </a:r>
            <a:r>
              <a:rPr lang="en-US" sz="2800" dirty="0" err="1"/>
              <a:t>hari</a:t>
            </a:r>
            <a:r>
              <a:rPr lang="en-US" sz="2800" dirty="0"/>
              <a:t> </a:t>
            </a:r>
            <a:r>
              <a:rPr lang="en-US" sz="2800" dirty="0" err="1"/>
              <a:t>atau</a:t>
            </a:r>
            <a:r>
              <a:rPr lang="en-US" sz="2800" dirty="0"/>
              <a:t> </a:t>
            </a:r>
            <a:r>
              <a:rPr lang="en-US" sz="2800" dirty="0" err="1"/>
              <a:t>jika</a:t>
            </a:r>
            <a:r>
              <a:rPr lang="en-US" sz="2800" dirty="0"/>
              <a:t> </a:t>
            </a:r>
            <a:r>
              <a:rPr lang="en-US" sz="2800" dirty="0" err="1"/>
              <a:t>ruangan</a:t>
            </a:r>
            <a:r>
              <a:rPr lang="en-US" sz="2800" dirty="0"/>
              <a:t> </a:t>
            </a:r>
            <a:r>
              <a:rPr lang="en-US" sz="2800" dirty="0" err="1"/>
              <a:t>digunakan</a:t>
            </a:r>
            <a:r>
              <a:rPr lang="en-US" sz="2800" dirty="0"/>
              <a:t>, </a:t>
            </a:r>
            <a:r>
              <a:rPr lang="en-US" sz="2800" dirty="0" err="1"/>
              <a:t>jika</a:t>
            </a:r>
            <a:r>
              <a:rPr lang="en-US" sz="2800" dirty="0"/>
              <a:t> </a:t>
            </a:r>
            <a:r>
              <a:rPr lang="en-US" sz="2800" dirty="0" err="1"/>
              <a:t>ruangan</a:t>
            </a:r>
            <a:r>
              <a:rPr lang="en-US" sz="2800" dirty="0"/>
              <a:t> </a:t>
            </a:r>
            <a:r>
              <a:rPr lang="en-US" sz="2800" dirty="0" err="1"/>
              <a:t>tidak</a:t>
            </a:r>
            <a:r>
              <a:rPr lang="en-US" sz="2800" dirty="0"/>
              <a:t> </a:t>
            </a:r>
            <a:r>
              <a:rPr lang="en-US" sz="2800" dirty="0" err="1"/>
              <a:t>digunakan</a:t>
            </a:r>
            <a:r>
              <a:rPr lang="en-US" sz="2800" dirty="0"/>
              <a:t> </a:t>
            </a:r>
            <a:r>
              <a:rPr lang="en-US" sz="2800" dirty="0" err="1"/>
              <a:t>matikan</a:t>
            </a:r>
            <a:r>
              <a:rPr lang="en-US" sz="2800" dirty="0"/>
              <a:t> </a:t>
            </a:r>
            <a:r>
              <a:rPr lang="en-US" sz="2800" dirty="0" err="1"/>
              <a:t>lampu</a:t>
            </a:r>
            <a:r>
              <a:rPr lang="en-US" sz="2800" dirty="0"/>
              <a:t>, </a:t>
            </a:r>
            <a:r>
              <a:rPr lang="en-US" sz="2800" dirty="0" err="1"/>
              <a:t>gunakan</a:t>
            </a:r>
            <a:r>
              <a:rPr lang="en-US" sz="2800" dirty="0"/>
              <a:t> cat </a:t>
            </a:r>
            <a:r>
              <a:rPr lang="en-US" sz="2800" dirty="0" err="1"/>
              <a:t>warna</a:t>
            </a:r>
            <a:r>
              <a:rPr lang="en-US" sz="2800" dirty="0"/>
              <a:t> </a:t>
            </a:r>
            <a:r>
              <a:rPr lang="en-US" sz="2800" dirty="0" err="1"/>
              <a:t>terang</a:t>
            </a:r>
            <a:r>
              <a:rPr lang="en-US" sz="2800" dirty="0"/>
              <a:t> </a:t>
            </a:r>
            <a:r>
              <a:rPr lang="en-US" sz="2800" dirty="0" err="1"/>
              <a:t>untuk</a:t>
            </a:r>
            <a:r>
              <a:rPr lang="en-US" sz="2800" dirty="0"/>
              <a:t> </a:t>
            </a:r>
            <a:r>
              <a:rPr lang="en-US" sz="2800" dirty="0" err="1"/>
              <a:t>dinding</a:t>
            </a:r>
            <a:r>
              <a:rPr lang="en-US" sz="2800" dirty="0"/>
              <a:t>, </a:t>
            </a:r>
            <a:r>
              <a:rPr lang="en-US" sz="2800" dirty="0" err="1"/>
              <a:t>sehingga</a:t>
            </a:r>
            <a:r>
              <a:rPr lang="en-US" sz="2800" dirty="0"/>
              <a:t> </a:t>
            </a:r>
            <a:r>
              <a:rPr lang="en-US" sz="2800" dirty="0" err="1"/>
              <a:t>dengan</a:t>
            </a:r>
            <a:r>
              <a:rPr lang="en-US" sz="2800" dirty="0"/>
              <a:t> </a:t>
            </a:r>
            <a:r>
              <a:rPr lang="en-US" sz="2800" dirty="0" err="1"/>
              <a:t>cahaya</a:t>
            </a:r>
            <a:r>
              <a:rPr lang="en-US" sz="2800" dirty="0"/>
              <a:t> </a:t>
            </a:r>
            <a:r>
              <a:rPr lang="en-US" sz="2800" dirty="0" err="1"/>
              <a:t>berkapasitas</a:t>
            </a:r>
            <a:r>
              <a:rPr lang="en-US" sz="2800" dirty="0"/>
              <a:t> </a:t>
            </a:r>
            <a:r>
              <a:rPr lang="en-US" sz="2800" dirty="0" err="1"/>
              <a:t>rendah</a:t>
            </a:r>
            <a:r>
              <a:rPr lang="en-US" sz="2800" dirty="0"/>
              <a:t> </a:t>
            </a:r>
            <a:r>
              <a:rPr lang="en-US" sz="2800" dirty="0" err="1"/>
              <a:t>terasa</a:t>
            </a:r>
            <a:r>
              <a:rPr lang="en-US" sz="2800" dirty="0"/>
              <a:t> </a:t>
            </a:r>
            <a:r>
              <a:rPr lang="en-US" sz="2800" dirty="0" err="1"/>
              <a:t>lebih</a:t>
            </a:r>
            <a:r>
              <a:rPr lang="en-US" sz="2800" dirty="0"/>
              <a:t> </a:t>
            </a:r>
            <a:r>
              <a:rPr lang="en-US" sz="2800" dirty="0" err="1"/>
              <a:t>terang</a:t>
            </a:r>
            <a:r>
              <a:rPr lang="en-US" sz="2800" dirty="0"/>
              <a:t>.</a:t>
            </a:r>
          </a:p>
          <a:p>
            <a:pPr algn="just">
              <a:buFont typeface="Wingdings" pitchFamily="2" charset="2"/>
              <a:buNone/>
              <a:defRPr/>
            </a:pPr>
            <a:endParaRPr lang="en-US" sz="2800" dirty="0"/>
          </a:p>
          <a:p>
            <a:pPr algn="just">
              <a:buFont typeface="Wingdings" pitchFamily="2" charset="2"/>
              <a:buNone/>
              <a:defRPr/>
            </a:pPr>
            <a:r>
              <a:rPr lang="en-US" sz="2800" dirty="0"/>
              <a:t>     </a:t>
            </a:r>
            <a:r>
              <a:rPr lang="en-US" sz="2800" dirty="0" err="1"/>
              <a:t>Contoh</a:t>
            </a:r>
            <a:r>
              <a:rPr lang="en-US" sz="2800" dirty="0"/>
              <a:t> </a:t>
            </a:r>
            <a:r>
              <a:rPr lang="en-US" sz="2800" dirty="0" err="1"/>
              <a:t>tindakan</a:t>
            </a:r>
            <a:r>
              <a:rPr lang="en-US" sz="2800" dirty="0"/>
              <a:t> </a:t>
            </a:r>
            <a:r>
              <a:rPr lang="en-US" sz="2800" dirty="0" err="1"/>
              <a:t>penghematan</a:t>
            </a:r>
            <a:r>
              <a:rPr lang="en-US" sz="2800" dirty="0"/>
              <a:t> </a:t>
            </a:r>
            <a:r>
              <a:rPr lang="en-US" sz="2800" dirty="0" err="1"/>
              <a:t>energi</a:t>
            </a:r>
            <a:r>
              <a:rPr lang="en-US" sz="2800" dirty="0"/>
              <a:t> lain , </a:t>
            </a:r>
            <a:r>
              <a:rPr lang="en-US" sz="2800" dirty="0" err="1"/>
              <a:t>tidak</a:t>
            </a:r>
            <a:r>
              <a:rPr lang="en-US" sz="2800" dirty="0"/>
              <a:t> </a:t>
            </a:r>
            <a:r>
              <a:rPr lang="en-US" sz="2800" dirty="0" err="1"/>
              <a:t>menggunakan</a:t>
            </a:r>
            <a:r>
              <a:rPr lang="en-US" sz="2800" dirty="0"/>
              <a:t> </a:t>
            </a:r>
            <a:r>
              <a:rPr lang="en-US" sz="2800" dirty="0" err="1"/>
              <a:t>mesin</a:t>
            </a:r>
            <a:r>
              <a:rPr lang="en-US" sz="2800" dirty="0"/>
              <a:t> </a:t>
            </a:r>
            <a:r>
              <a:rPr lang="en-US" sz="2800" dirty="0" err="1"/>
              <a:t>cuci</a:t>
            </a:r>
            <a:r>
              <a:rPr lang="en-US" sz="2800" dirty="0"/>
              <a:t> </a:t>
            </a:r>
            <a:r>
              <a:rPr lang="en-US" sz="2800" dirty="0" err="1"/>
              <a:t>jika</a:t>
            </a:r>
            <a:r>
              <a:rPr lang="en-US" sz="2800" dirty="0"/>
              <a:t> </a:t>
            </a:r>
            <a:r>
              <a:rPr lang="en-US" sz="2800" dirty="0" err="1"/>
              <a:t>jumlah</a:t>
            </a:r>
            <a:r>
              <a:rPr lang="en-US" sz="2800" dirty="0"/>
              <a:t> </a:t>
            </a:r>
            <a:r>
              <a:rPr lang="en-US" sz="2800" dirty="0" err="1"/>
              <a:t>pakaian</a:t>
            </a:r>
            <a:r>
              <a:rPr lang="en-US" sz="2800" dirty="0"/>
              <a:t> </a:t>
            </a:r>
            <a:r>
              <a:rPr lang="en-US" sz="2800" dirty="0" err="1"/>
              <a:t>sedikit</a:t>
            </a:r>
            <a:r>
              <a:rPr lang="en-US" sz="2800" dirty="0"/>
              <a:t> </a:t>
            </a:r>
            <a:r>
              <a:rPr lang="en-US" sz="2800" dirty="0" err="1"/>
              <a:t>artinya</a:t>
            </a:r>
            <a:r>
              <a:rPr lang="en-US" sz="2800" dirty="0"/>
              <a:t> </a:t>
            </a:r>
            <a:r>
              <a:rPr lang="en-US" sz="2800" dirty="0" err="1"/>
              <a:t>kita</a:t>
            </a:r>
            <a:r>
              <a:rPr lang="en-US" sz="2800" dirty="0"/>
              <a:t> </a:t>
            </a:r>
            <a:r>
              <a:rPr lang="en-US" sz="2800" dirty="0" err="1"/>
              <a:t>harus</a:t>
            </a:r>
            <a:r>
              <a:rPr lang="en-US" sz="2800" dirty="0"/>
              <a:t> </a:t>
            </a:r>
            <a:r>
              <a:rPr lang="en-US" sz="2800" dirty="0" err="1"/>
              <a:t>memaksimalkan</a:t>
            </a:r>
            <a:r>
              <a:rPr lang="en-US" sz="2800" dirty="0"/>
              <a:t> </a:t>
            </a:r>
            <a:r>
              <a:rPr lang="en-US" sz="2800" dirty="0" err="1"/>
              <a:t>beban</a:t>
            </a:r>
            <a:r>
              <a:rPr lang="en-US" sz="2800" dirty="0"/>
              <a:t> </a:t>
            </a:r>
            <a:r>
              <a:rPr lang="en-US" sz="2800" dirty="0" err="1"/>
              <a:t>pencucian</a:t>
            </a:r>
            <a:r>
              <a:rPr lang="en-US" sz="2800" dirty="0"/>
              <a:t> </a:t>
            </a:r>
            <a:r>
              <a:rPr lang="en-US" sz="2800" dirty="0" err="1"/>
              <a:t>tanpa</a:t>
            </a:r>
            <a:r>
              <a:rPr lang="en-US" sz="2800" dirty="0"/>
              <a:t> </a:t>
            </a:r>
            <a:r>
              <a:rPr lang="en-US" sz="2800" dirty="0" err="1"/>
              <a:t>pembebanan</a:t>
            </a:r>
            <a:r>
              <a:rPr lang="en-US" sz="2800" dirty="0"/>
              <a:t> </a:t>
            </a:r>
            <a:r>
              <a:rPr lang="en-US" sz="2800" dirty="0" err="1"/>
              <a:t>lebih</a:t>
            </a:r>
            <a:r>
              <a:rPr lang="en-US" sz="2800" dirty="0"/>
              <a:t> </a:t>
            </a:r>
            <a:r>
              <a:rPr lang="en-US" sz="2800" dirty="0" err="1"/>
              <a:t>pada</a:t>
            </a:r>
            <a:r>
              <a:rPr lang="en-US" sz="2800" dirty="0"/>
              <a:t> </a:t>
            </a:r>
            <a:r>
              <a:rPr lang="en-US" sz="2800" dirty="0" err="1"/>
              <a:t>mesin</a:t>
            </a:r>
            <a:r>
              <a:rPr lang="en-US" sz="2800" dirty="0"/>
              <a:t> </a:t>
            </a:r>
            <a:r>
              <a:rPr lang="en-US" sz="2800" dirty="0" err="1"/>
              <a:t>cuci</a:t>
            </a:r>
            <a:r>
              <a:rPr lang="en-US" sz="2800" dirty="0"/>
              <a:t>,  </a:t>
            </a:r>
            <a:r>
              <a:rPr lang="en-US" sz="2800" dirty="0" err="1"/>
              <a:t>tidak</a:t>
            </a:r>
            <a:r>
              <a:rPr lang="en-US" sz="2800" dirty="0"/>
              <a:t> </a:t>
            </a:r>
            <a:r>
              <a:rPr lang="en-US" sz="2800" dirty="0" err="1"/>
              <a:t>menggunakan</a:t>
            </a:r>
            <a:r>
              <a:rPr lang="en-US" sz="2800" dirty="0"/>
              <a:t> </a:t>
            </a:r>
            <a:r>
              <a:rPr lang="en-US" sz="2800" dirty="0" err="1"/>
              <a:t>setrika</a:t>
            </a:r>
            <a:r>
              <a:rPr lang="en-US" sz="2800" dirty="0"/>
              <a:t> </a:t>
            </a:r>
            <a:r>
              <a:rPr lang="en-US" sz="2800" dirty="0" err="1"/>
              <a:t>listrik</a:t>
            </a:r>
            <a:r>
              <a:rPr lang="en-US" sz="2800" dirty="0"/>
              <a:t> </a:t>
            </a:r>
            <a:r>
              <a:rPr lang="en-US" sz="2800" dirty="0" err="1"/>
              <a:t>dalam</a:t>
            </a:r>
            <a:r>
              <a:rPr lang="en-US" sz="2800" dirty="0"/>
              <a:t> </a:t>
            </a:r>
            <a:r>
              <a:rPr lang="en-US" sz="2800" dirty="0" err="1"/>
              <a:t>waktu</a:t>
            </a:r>
            <a:r>
              <a:rPr lang="en-US" sz="2800" dirty="0"/>
              <a:t> </a:t>
            </a:r>
            <a:r>
              <a:rPr lang="en-US" sz="2800" dirty="0" err="1"/>
              <a:t>relatif</a:t>
            </a:r>
            <a:r>
              <a:rPr lang="en-US" sz="2800" dirty="0"/>
              <a:t> </a:t>
            </a:r>
            <a:r>
              <a:rPr lang="en-US" sz="2800" dirty="0" err="1"/>
              <a:t>singkat</a:t>
            </a:r>
            <a:r>
              <a:rPr lang="en-US" sz="2800" dirty="0"/>
              <a:t>, </a:t>
            </a:r>
            <a:r>
              <a:rPr lang="en-US" sz="2800" dirty="0" err="1"/>
              <a:t>kenapa</a:t>
            </a:r>
            <a:r>
              <a:rPr lang="en-US" sz="2800" dirty="0"/>
              <a:t> ? </a:t>
            </a:r>
            <a:r>
              <a:rPr lang="en-US" sz="2800" dirty="0" err="1"/>
              <a:t>Diskusikan</a:t>
            </a:r>
            <a:r>
              <a:rPr lang="en-US" sz="2800" dirty="0"/>
              <a:t> </a:t>
            </a:r>
            <a:r>
              <a:rPr lang="en-US" sz="2800" dirty="0" err="1"/>
              <a:t>dengan</a:t>
            </a:r>
            <a:r>
              <a:rPr lang="en-US" sz="2800" dirty="0"/>
              <a:t> </a:t>
            </a:r>
            <a:r>
              <a:rPr lang="en-US" sz="2800" dirty="0" err="1"/>
              <a:t>teman</a:t>
            </a:r>
            <a:r>
              <a:rPr lang="en-US" sz="2800" dirty="0"/>
              <a:t> kalian ! </a:t>
            </a:r>
          </a:p>
          <a:p>
            <a:pPr marL="820737" indent="-457200" algn="just">
              <a:buFont typeface="Wingdings" pitchFamily="2" charset="2"/>
              <a:buNone/>
              <a:defRPr/>
            </a:pPr>
            <a:r>
              <a:rPr lang="en-US" sz="2400"/>
              <a:t>      </a:t>
            </a:r>
            <a:endParaRPr lang="en-US" sz="2400" dirty="0"/>
          </a:p>
        </p:txBody>
      </p:sp>
    </p:spTree>
  </p:cSld>
  <p:clrMapOvr>
    <a:masterClrMapping/>
  </p:clrMapOvr>
  <p:transition>
    <p:wheel spokes="8"/>
    <p:sndAc>
      <p:stSnd>
        <p:snd r:embed="rId2" name="camera.wav"/>
      </p:stSnd>
    </p:sndAc>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Grp="1" noChangeArrowheads="1"/>
          </p:cNvSpPr>
          <p:nvPr>
            <p:ph idx="1"/>
          </p:nvPr>
        </p:nvSpPr>
        <p:spPr>
          <a:xfrm>
            <a:off x="457200" y="476672"/>
            <a:ext cx="8229600" cy="5904656"/>
          </a:xfrm>
          <a:prstGeom prst="rect">
            <a:avLst/>
          </a:prstGeom>
        </p:spPr>
        <p:txBody>
          <a:bodyPr vert="horz">
            <a:normAutofit/>
          </a:bodyPr>
          <a:lstStyle/>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pitchFamily="2" charset="2"/>
              <a:buNone/>
              <a:tabLst/>
              <a:defRPr/>
            </a:pPr>
            <a:r>
              <a:rPr kumimoji="0" lang="en-US" sz="2800" b="0" i="0" u="none" strike="noStrike" kern="1200" cap="none" spc="0" normalizeH="0" baseline="0" noProof="0" smtClean="0">
                <a:ln>
                  <a:noFill/>
                </a:ln>
                <a:effectLst>
                  <a:outerShdw blurRad="38100" dist="38100" dir="2700000" algn="tl">
                    <a:srgbClr val="FFFFFF"/>
                  </a:outerShdw>
                </a:effectLst>
                <a:uLnTx/>
                <a:uFillTx/>
                <a:latin typeface="+mn-lt"/>
                <a:ea typeface="+mn-ea"/>
                <a:cs typeface="+mn-cs"/>
              </a:rPr>
              <a:t>Kita dapat hemat energi listrik dengan cara:</a:t>
            </a:r>
          </a:p>
          <a:p>
            <a:pPr marL="365760" marR="0" lvl="0" indent="-256032" algn="l" defTabSz="914400" rtl="0" eaLnBrk="1" fontAlgn="auto" latinLnBrk="0" hangingPunct="1">
              <a:lnSpc>
                <a:spcPct val="100000"/>
              </a:lnSpc>
              <a:spcBef>
                <a:spcPts val="400"/>
              </a:spcBef>
              <a:spcAft>
                <a:spcPts val="0"/>
              </a:spcAft>
              <a:buClr>
                <a:schemeClr val="accent1"/>
              </a:buClr>
              <a:buSzPct val="68000"/>
              <a:buFontTx/>
              <a:buChar char="-"/>
              <a:tabLst/>
              <a:defRPr/>
            </a:pPr>
            <a:r>
              <a:rPr kumimoji="0" lang="en-US" sz="2800" b="0" i="0" u="none" strike="noStrike" kern="1200" cap="none" spc="0" normalizeH="0" baseline="0" noProof="0" smtClean="0">
                <a:ln>
                  <a:noFill/>
                </a:ln>
                <a:effectLst>
                  <a:outerShdw blurRad="38100" dist="38100" dir="2700000" algn="tl">
                    <a:srgbClr val="FFFFFF"/>
                  </a:outerShdw>
                </a:effectLst>
                <a:uLnTx/>
                <a:uFillTx/>
                <a:latin typeface="+mn-lt"/>
                <a:ea typeface="+mn-ea"/>
                <a:cs typeface="+mn-cs"/>
              </a:rPr>
              <a:t>Menggunakan alat-alat listrik dengan daya yang sesuai</a:t>
            </a:r>
          </a:p>
          <a:p>
            <a:pPr marL="365760" marR="0" lvl="0" indent="-256032" algn="l" defTabSz="914400" rtl="0" eaLnBrk="1" fontAlgn="auto" latinLnBrk="0" hangingPunct="1">
              <a:lnSpc>
                <a:spcPct val="100000"/>
              </a:lnSpc>
              <a:spcBef>
                <a:spcPts val="400"/>
              </a:spcBef>
              <a:spcAft>
                <a:spcPts val="0"/>
              </a:spcAft>
              <a:buClr>
                <a:schemeClr val="accent1"/>
              </a:buClr>
              <a:buSzPct val="68000"/>
              <a:buFontTx/>
              <a:buChar char="-"/>
              <a:tabLst/>
              <a:defRPr/>
            </a:pPr>
            <a:r>
              <a:rPr kumimoji="0" lang="en-US" sz="2800" b="0" i="0" u="none" strike="noStrike" kern="1200" cap="none" spc="0" normalizeH="0" baseline="0" noProof="0" smtClean="0">
                <a:ln>
                  <a:noFill/>
                </a:ln>
                <a:effectLst>
                  <a:outerShdw blurRad="38100" dist="38100" dir="2700000" algn="tl">
                    <a:srgbClr val="FFFFFF"/>
                  </a:outerShdw>
                </a:effectLst>
                <a:uLnTx/>
                <a:uFillTx/>
                <a:latin typeface="+mn-lt"/>
                <a:ea typeface="+mn-ea"/>
                <a:cs typeface="+mn-cs"/>
              </a:rPr>
              <a:t>Menggunakan alat-alat listrik seperlunya</a:t>
            </a:r>
          </a:p>
          <a:p>
            <a:pPr marL="365760" marR="0" lvl="0" indent="-256032" algn="l" defTabSz="914400" rtl="0" eaLnBrk="1" fontAlgn="auto" latinLnBrk="0" hangingPunct="1">
              <a:lnSpc>
                <a:spcPct val="100000"/>
              </a:lnSpc>
              <a:spcBef>
                <a:spcPts val="400"/>
              </a:spcBef>
              <a:spcAft>
                <a:spcPts val="0"/>
              </a:spcAft>
              <a:buClr>
                <a:schemeClr val="accent1"/>
              </a:buClr>
              <a:buSzPct val="68000"/>
              <a:buFontTx/>
              <a:buChar char="-"/>
              <a:tabLst/>
              <a:defRPr/>
            </a:pPr>
            <a:r>
              <a:rPr kumimoji="0" lang="en-US" sz="2800" b="0" i="0" u="none" strike="noStrike" kern="1200" cap="none" spc="0" normalizeH="0" baseline="0" noProof="0" smtClean="0">
                <a:ln>
                  <a:noFill/>
                </a:ln>
                <a:effectLst>
                  <a:outerShdw blurRad="38100" dist="38100" dir="2700000" algn="tl">
                    <a:srgbClr val="FFFFFF"/>
                  </a:outerShdw>
                </a:effectLst>
                <a:uLnTx/>
                <a:uFillTx/>
                <a:latin typeface="+mn-lt"/>
                <a:ea typeface="+mn-ea"/>
                <a:cs typeface="+mn-cs"/>
              </a:rPr>
              <a:t>Tidak lupa mematikan alat-alat listrik yang tidak kita gunakan</a:t>
            </a:r>
          </a:p>
          <a:p>
            <a:pPr marL="365760" marR="0" lvl="0" indent="-256032" algn="l" defTabSz="914400" rtl="0" eaLnBrk="1" fontAlgn="auto" latinLnBrk="0" hangingPunct="1">
              <a:lnSpc>
                <a:spcPct val="100000"/>
              </a:lnSpc>
              <a:spcBef>
                <a:spcPts val="400"/>
              </a:spcBef>
              <a:spcAft>
                <a:spcPts val="0"/>
              </a:spcAft>
              <a:buClr>
                <a:schemeClr val="accent1"/>
              </a:buClr>
              <a:buSzPct val="68000"/>
              <a:buFontTx/>
              <a:buChar char="-"/>
              <a:tabLst/>
              <a:defRPr/>
            </a:pPr>
            <a:r>
              <a:rPr kumimoji="0" lang="en-US" sz="2800" b="0" i="0" u="none" strike="noStrike" kern="1200" cap="none" spc="0" normalizeH="0" baseline="0" noProof="0" smtClean="0">
                <a:ln>
                  <a:noFill/>
                </a:ln>
                <a:effectLst>
                  <a:outerShdw blurRad="38100" dist="38100" dir="2700000" algn="tl">
                    <a:srgbClr val="FFFFFF"/>
                  </a:outerShdw>
                </a:effectLst>
                <a:uLnTx/>
                <a:uFillTx/>
                <a:latin typeface="+mn-lt"/>
                <a:ea typeface="+mn-ea"/>
                <a:cs typeface="+mn-cs"/>
              </a:rPr>
              <a:t>Memasang saklar otomatis pada alat-alat lisrik yang sering kita lupa mematikannya.</a:t>
            </a:r>
          </a:p>
          <a:p>
            <a:pPr marL="365760" marR="0" lvl="0" indent="-256032" algn="l" defTabSz="914400" rtl="0" eaLnBrk="1" fontAlgn="auto" latinLnBrk="0" hangingPunct="1">
              <a:lnSpc>
                <a:spcPct val="100000"/>
              </a:lnSpc>
              <a:spcBef>
                <a:spcPts val="400"/>
              </a:spcBef>
              <a:spcAft>
                <a:spcPts val="0"/>
              </a:spcAft>
              <a:buClr>
                <a:schemeClr val="accent1"/>
              </a:buClr>
              <a:buSzPct val="68000"/>
              <a:buFontTx/>
              <a:buChar char="-"/>
              <a:tabLst/>
              <a:defRPr/>
            </a:pPr>
            <a:r>
              <a:rPr kumimoji="0" lang="en-US" sz="2800" b="0" i="0" u="none" strike="noStrike" kern="1200" cap="none" spc="0" normalizeH="0" baseline="0" noProof="0" smtClean="0">
                <a:ln>
                  <a:noFill/>
                </a:ln>
                <a:effectLst>
                  <a:outerShdw blurRad="38100" dist="38100" dir="2700000" algn="tl">
                    <a:srgbClr val="FFFFFF"/>
                  </a:outerShdw>
                </a:effectLst>
                <a:uLnTx/>
                <a:uFillTx/>
                <a:latin typeface="+mn-lt"/>
                <a:ea typeface="+mn-ea"/>
                <a:cs typeface="+mn-cs"/>
              </a:rPr>
              <a:t>dll</a:t>
            </a:r>
          </a:p>
        </p:txBody>
      </p:sp>
    </p:spTree>
  </p:cSld>
  <p:clrMapOvr>
    <a:masterClrMapping/>
  </p:clrMapOvr>
  <p:transition>
    <p:wheel spokes="8"/>
    <p:sndAc>
      <p:stSnd>
        <p:snd r:embed="rId2" name="camera.wav"/>
      </p:stSnd>
    </p:sndAc>
  </p:transition>
</p:sld>
</file>

<file path=ppt/slides/slide27.xml><?xml version="1.0" encoding="utf-8"?>
<p:sld xmlns:a="http://schemas.openxmlformats.org/drawingml/2006/main" xmlns:r="http://schemas.openxmlformats.org/officeDocument/2006/relationships" xmlns:p="http://schemas.openxmlformats.org/presentationml/2006/main">
  <p:cSld>
    <p:bg>
      <p:bgPr>
        <a:gradFill>
          <a:gsLst>
            <a:gs pos="0">
              <a:srgbClr val="000000"/>
            </a:gs>
            <a:gs pos="39999">
              <a:srgbClr val="0A128C"/>
            </a:gs>
            <a:gs pos="70000">
              <a:srgbClr val="181CC7"/>
            </a:gs>
            <a:gs pos="88000">
              <a:srgbClr val="7005D4"/>
            </a:gs>
            <a:gs pos="100000">
              <a:srgbClr val="8C3D91"/>
            </a:gs>
          </a:gsLst>
          <a:lin ang="5400000" scaled="0"/>
        </a:gradFill>
        <a:effectLst/>
      </p:bgPr>
    </p:bg>
    <p:spTree>
      <p:nvGrpSpPr>
        <p:cNvPr id="1" name=""/>
        <p:cNvGrpSpPr/>
        <p:nvPr/>
      </p:nvGrpSpPr>
      <p:grpSpPr>
        <a:xfrm>
          <a:off x="0" y="0"/>
          <a:ext cx="0" cy="0"/>
          <a:chOff x="0" y="0"/>
          <a:chExt cx="0" cy="0"/>
        </a:xfrm>
      </p:grpSpPr>
      <p:sp>
        <p:nvSpPr>
          <p:cNvPr id="37890" name="AutoShape 4">
            <a:hlinkClick r:id="" action="ppaction://hlinkshowjump?jump=nextslide" highlightClick="1"/>
          </p:cNvPr>
          <p:cNvSpPr>
            <a:spLocks noChangeArrowheads="1"/>
          </p:cNvSpPr>
          <p:nvPr/>
        </p:nvSpPr>
        <p:spPr bwMode="auto">
          <a:xfrm>
            <a:off x="8077200" y="6400800"/>
            <a:ext cx="304800" cy="304800"/>
          </a:xfrm>
          <a:prstGeom prst="actionButtonForwardNext">
            <a:avLst/>
          </a:prstGeom>
          <a:solidFill>
            <a:schemeClr val="accent1"/>
          </a:solidFill>
          <a:ln w="9525">
            <a:noFill/>
            <a:miter lim="800000"/>
            <a:headEnd/>
            <a:tailEnd/>
          </a:ln>
        </p:spPr>
        <p:txBody>
          <a:bodyPr wrap="none" anchor="ctr"/>
          <a:lstStyle/>
          <a:p>
            <a:endParaRPr lang="id-ID"/>
          </a:p>
        </p:txBody>
      </p:sp>
      <p:sp>
        <p:nvSpPr>
          <p:cNvPr id="37891" name="AutoShape 5">
            <a:hlinkClick r:id="" action="ppaction://hlinkshowjump?jump=previousslide" highlightClick="1"/>
          </p:cNvPr>
          <p:cNvSpPr>
            <a:spLocks noChangeArrowheads="1"/>
          </p:cNvSpPr>
          <p:nvPr/>
        </p:nvSpPr>
        <p:spPr bwMode="auto">
          <a:xfrm>
            <a:off x="7696200" y="6400800"/>
            <a:ext cx="304800" cy="304800"/>
          </a:xfrm>
          <a:prstGeom prst="actionButtonBackPrevious">
            <a:avLst/>
          </a:prstGeom>
          <a:solidFill>
            <a:schemeClr val="accent1"/>
          </a:solidFill>
          <a:ln w="9525">
            <a:noFill/>
            <a:miter lim="800000"/>
            <a:headEnd/>
            <a:tailEnd/>
          </a:ln>
        </p:spPr>
        <p:txBody>
          <a:bodyPr wrap="none" anchor="ctr"/>
          <a:lstStyle/>
          <a:p>
            <a:endParaRPr lang="id-ID"/>
          </a:p>
        </p:txBody>
      </p:sp>
      <p:sp>
        <p:nvSpPr>
          <p:cNvPr id="37892" name="AutoShape 6">
            <a:hlinkClick r:id="rId3" action="ppaction://hlinksldjump" highlightClick="1"/>
          </p:cNvPr>
          <p:cNvSpPr>
            <a:spLocks noChangeArrowheads="1"/>
          </p:cNvSpPr>
          <p:nvPr/>
        </p:nvSpPr>
        <p:spPr bwMode="auto">
          <a:xfrm>
            <a:off x="8458200" y="6400800"/>
            <a:ext cx="304800" cy="304800"/>
          </a:xfrm>
          <a:prstGeom prst="actionButtonHome">
            <a:avLst/>
          </a:prstGeom>
          <a:solidFill>
            <a:schemeClr val="accent1"/>
          </a:solidFill>
          <a:ln w="9525">
            <a:noFill/>
            <a:miter lim="800000"/>
            <a:headEnd/>
            <a:tailEnd/>
          </a:ln>
        </p:spPr>
        <p:txBody>
          <a:bodyPr wrap="none" anchor="ctr"/>
          <a:lstStyle/>
          <a:p>
            <a:endParaRPr lang="id-ID"/>
          </a:p>
        </p:txBody>
      </p:sp>
      <p:sp>
        <p:nvSpPr>
          <p:cNvPr id="86023" name="WordArt 7"/>
          <p:cNvSpPr>
            <a:spLocks noChangeArrowheads="1" noChangeShapeType="1" noTextEdit="1"/>
          </p:cNvSpPr>
          <p:nvPr/>
        </p:nvSpPr>
        <p:spPr bwMode="auto">
          <a:xfrm>
            <a:off x="790575" y="3106738"/>
            <a:ext cx="7562850" cy="647700"/>
          </a:xfrm>
          <a:prstGeom prst="rect">
            <a:avLst/>
          </a:prstGeom>
        </p:spPr>
        <p:txBody>
          <a:bodyPr wrap="none" fromWordArt="1">
            <a:prstTxWarp prst="textPlain">
              <a:avLst>
                <a:gd name="adj" fmla="val 50000"/>
              </a:avLst>
            </a:prstTxWarp>
          </a:bodyPr>
          <a:lstStyle/>
          <a:p>
            <a:pPr algn="ctr"/>
            <a:r>
              <a:rPr lang="id-ID" sz="3600" kern="10">
                <a:ln w="12700">
                  <a:solidFill>
                    <a:srgbClr val="EAEAEA"/>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Arial Black"/>
              </a:rPr>
              <a:t>Sudahkah anda hemat energi?</a:t>
            </a:r>
          </a:p>
        </p:txBody>
      </p:sp>
      <p:grpSp>
        <p:nvGrpSpPr>
          <p:cNvPr id="2" name="Group 15"/>
          <p:cNvGrpSpPr>
            <a:grpSpLocks/>
          </p:cNvGrpSpPr>
          <p:nvPr/>
        </p:nvGrpSpPr>
        <p:grpSpPr bwMode="auto">
          <a:xfrm>
            <a:off x="1817688" y="254000"/>
            <a:ext cx="4219575" cy="6510338"/>
            <a:chOff x="1145" y="160"/>
            <a:chExt cx="2658" cy="4101"/>
          </a:xfrm>
        </p:grpSpPr>
        <p:sp>
          <p:nvSpPr>
            <p:cNvPr id="37896" name="Freeform 8"/>
            <p:cNvSpPr>
              <a:spLocks/>
            </p:cNvSpPr>
            <p:nvPr/>
          </p:nvSpPr>
          <p:spPr bwMode="auto">
            <a:xfrm>
              <a:off x="1457" y="160"/>
              <a:ext cx="2249" cy="4101"/>
            </a:xfrm>
            <a:custGeom>
              <a:avLst/>
              <a:gdLst>
                <a:gd name="T0" fmla="*/ 243 w 2249"/>
                <a:gd name="T1" fmla="*/ 0 h 4101"/>
                <a:gd name="T2" fmla="*/ 139 w 2249"/>
                <a:gd name="T3" fmla="*/ 125 h 4101"/>
                <a:gd name="T4" fmla="*/ 35 w 2249"/>
                <a:gd name="T5" fmla="*/ 243 h 4101"/>
                <a:gd name="T6" fmla="*/ 0 w 2249"/>
                <a:gd name="T7" fmla="*/ 305 h 4101"/>
                <a:gd name="T8" fmla="*/ 174 w 2249"/>
                <a:gd name="T9" fmla="*/ 402 h 4101"/>
                <a:gd name="T10" fmla="*/ 174 w 2249"/>
                <a:gd name="T11" fmla="*/ 458 h 4101"/>
                <a:gd name="T12" fmla="*/ 160 w 2249"/>
                <a:gd name="T13" fmla="*/ 499 h 4101"/>
                <a:gd name="T14" fmla="*/ 264 w 2249"/>
                <a:gd name="T15" fmla="*/ 645 h 4101"/>
                <a:gd name="T16" fmla="*/ 292 w 2249"/>
                <a:gd name="T17" fmla="*/ 666 h 4101"/>
                <a:gd name="T18" fmla="*/ 333 w 2249"/>
                <a:gd name="T19" fmla="*/ 680 h 4101"/>
                <a:gd name="T20" fmla="*/ 875 w 2249"/>
                <a:gd name="T21" fmla="*/ 680 h 4101"/>
                <a:gd name="T22" fmla="*/ 1083 w 2249"/>
                <a:gd name="T23" fmla="*/ 728 h 4101"/>
                <a:gd name="T24" fmla="*/ 1291 w 2249"/>
                <a:gd name="T25" fmla="*/ 846 h 4101"/>
                <a:gd name="T26" fmla="*/ 1347 w 2249"/>
                <a:gd name="T27" fmla="*/ 950 h 4101"/>
                <a:gd name="T28" fmla="*/ 1388 w 2249"/>
                <a:gd name="T29" fmla="*/ 1013 h 4101"/>
                <a:gd name="T30" fmla="*/ 1402 w 2249"/>
                <a:gd name="T31" fmla="*/ 1034 h 4101"/>
                <a:gd name="T32" fmla="*/ 1284 w 2249"/>
                <a:gd name="T33" fmla="*/ 1138 h 4101"/>
                <a:gd name="T34" fmla="*/ 1222 w 2249"/>
                <a:gd name="T35" fmla="*/ 1179 h 4101"/>
                <a:gd name="T36" fmla="*/ 1055 w 2249"/>
                <a:gd name="T37" fmla="*/ 1283 h 4101"/>
                <a:gd name="T38" fmla="*/ 896 w 2249"/>
                <a:gd name="T39" fmla="*/ 1395 h 4101"/>
                <a:gd name="T40" fmla="*/ 875 w 2249"/>
                <a:gd name="T41" fmla="*/ 1415 h 4101"/>
                <a:gd name="T42" fmla="*/ 819 w 2249"/>
                <a:gd name="T43" fmla="*/ 1443 h 4101"/>
                <a:gd name="T44" fmla="*/ 833 w 2249"/>
                <a:gd name="T45" fmla="*/ 1561 h 4101"/>
                <a:gd name="T46" fmla="*/ 861 w 2249"/>
                <a:gd name="T47" fmla="*/ 1568 h 4101"/>
                <a:gd name="T48" fmla="*/ 1041 w 2249"/>
                <a:gd name="T49" fmla="*/ 1665 h 4101"/>
                <a:gd name="T50" fmla="*/ 916 w 2249"/>
                <a:gd name="T51" fmla="*/ 1707 h 4101"/>
                <a:gd name="T52" fmla="*/ 958 w 2249"/>
                <a:gd name="T53" fmla="*/ 1776 h 4101"/>
                <a:gd name="T54" fmla="*/ 1069 w 2249"/>
                <a:gd name="T55" fmla="*/ 1859 h 4101"/>
                <a:gd name="T56" fmla="*/ 1499 w 2249"/>
                <a:gd name="T57" fmla="*/ 2095 h 4101"/>
                <a:gd name="T58" fmla="*/ 1701 w 2249"/>
                <a:gd name="T59" fmla="*/ 2297 h 4101"/>
                <a:gd name="T60" fmla="*/ 1680 w 2249"/>
                <a:gd name="T61" fmla="*/ 2408 h 4101"/>
                <a:gd name="T62" fmla="*/ 1659 w 2249"/>
                <a:gd name="T63" fmla="*/ 2449 h 4101"/>
                <a:gd name="T64" fmla="*/ 1617 w 2249"/>
                <a:gd name="T65" fmla="*/ 2526 h 4101"/>
                <a:gd name="T66" fmla="*/ 1596 w 2249"/>
                <a:gd name="T67" fmla="*/ 2567 h 4101"/>
                <a:gd name="T68" fmla="*/ 1555 w 2249"/>
                <a:gd name="T69" fmla="*/ 2602 h 4101"/>
                <a:gd name="T70" fmla="*/ 1513 w 2249"/>
                <a:gd name="T71" fmla="*/ 2678 h 4101"/>
                <a:gd name="T72" fmla="*/ 1472 w 2249"/>
                <a:gd name="T73" fmla="*/ 2789 h 4101"/>
                <a:gd name="T74" fmla="*/ 1444 w 2249"/>
                <a:gd name="T75" fmla="*/ 2824 h 4101"/>
                <a:gd name="T76" fmla="*/ 1367 w 2249"/>
                <a:gd name="T77" fmla="*/ 2831 h 4101"/>
                <a:gd name="T78" fmla="*/ 1180 w 2249"/>
                <a:gd name="T79" fmla="*/ 2859 h 4101"/>
                <a:gd name="T80" fmla="*/ 986 w 2249"/>
                <a:gd name="T81" fmla="*/ 3018 h 4101"/>
                <a:gd name="T82" fmla="*/ 1055 w 2249"/>
                <a:gd name="T83" fmla="*/ 3143 h 4101"/>
                <a:gd name="T84" fmla="*/ 1444 w 2249"/>
                <a:gd name="T85" fmla="*/ 3386 h 4101"/>
                <a:gd name="T86" fmla="*/ 1506 w 2249"/>
                <a:gd name="T87" fmla="*/ 3414 h 4101"/>
                <a:gd name="T88" fmla="*/ 1666 w 2249"/>
                <a:gd name="T89" fmla="*/ 3435 h 4101"/>
                <a:gd name="T90" fmla="*/ 1735 w 2249"/>
                <a:gd name="T91" fmla="*/ 3456 h 4101"/>
                <a:gd name="T92" fmla="*/ 1777 w 2249"/>
                <a:gd name="T93" fmla="*/ 3483 h 4101"/>
                <a:gd name="T94" fmla="*/ 1985 w 2249"/>
                <a:gd name="T95" fmla="*/ 3671 h 4101"/>
                <a:gd name="T96" fmla="*/ 1992 w 2249"/>
                <a:gd name="T97" fmla="*/ 3761 h 4101"/>
                <a:gd name="T98" fmla="*/ 2041 w 2249"/>
                <a:gd name="T99" fmla="*/ 3858 h 4101"/>
                <a:gd name="T100" fmla="*/ 2068 w 2249"/>
                <a:gd name="T101" fmla="*/ 3900 h 4101"/>
                <a:gd name="T102" fmla="*/ 2089 w 2249"/>
                <a:gd name="T103" fmla="*/ 3914 h 4101"/>
                <a:gd name="T104" fmla="*/ 2152 w 2249"/>
                <a:gd name="T105" fmla="*/ 3983 h 4101"/>
                <a:gd name="T106" fmla="*/ 2221 w 2249"/>
                <a:gd name="T107" fmla="*/ 4059 h 4101"/>
                <a:gd name="T108" fmla="*/ 2249 w 2249"/>
                <a:gd name="T109" fmla="*/ 4101 h 4101"/>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2249"/>
                <a:gd name="T166" fmla="*/ 0 h 4101"/>
                <a:gd name="T167" fmla="*/ 2249 w 2249"/>
                <a:gd name="T168" fmla="*/ 4101 h 4101"/>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2249" h="4101">
                  <a:moveTo>
                    <a:pt x="243" y="0"/>
                  </a:moveTo>
                  <a:cubicBezTo>
                    <a:pt x="187" y="19"/>
                    <a:pt x="169" y="80"/>
                    <a:pt x="139" y="125"/>
                  </a:cubicBezTo>
                  <a:cubicBezTo>
                    <a:pt x="109" y="170"/>
                    <a:pt x="67" y="200"/>
                    <a:pt x="35" y="243"/>
                  </a:cubicBezTo>
                  <a:cubicBezTo>
                    <a:pt x="27" y="265"/>
                    <a:pt x="0" y="305"/>
                    <a:pt x="0" y="305"/>
                  </a:cubicBezTo>
                  <a:cubicBezTo>
                    <a:pt x="46" y="351"/>
                    <a:pt x="111" y="386"/>
                    <a:pt x="174" y="402"/>
                  </a:cubicBezTo>
                  <a:cubicBezTo>
                    <a:pt x="184" y="431"/>
                    <a:pt x="184" y="421"/>
                    <a:pt x="174" y="458"/>
                  </a:cubicBezTo>
                  <a:cubicBezTo>
                    <a:pt x="170" y="472"/>
                    <a:pt x="160" y="499"/>
                    <a:pt x="160" y="499"/>
                  </a:cubicBezTo>
                  <a:cubicBezTo>
                    <a:pt x="188" y="576"/>
                    <a:pt x="199" y="600"/>
                    <a:pt x="264" y="645"/>
                  </a:cubicBezTo>
                  <a:cubicBezTo>
                    <a:pt x="274" y="652"/>
                    <a:pt x="282" y="661"/>
                    <a:pt x="292" y="666"/>
                  </a:cubicBezTo>
                  <a:cubicBezTo>
                    <a:pt x="305" y="673"/>
                    <a:pt x="333" y="680"/>
                    <a:pt x="333" y="680"/>
                  </a:cubicBezTo>
                  <a:cubicBezTo>
                    <a:pt x="610" y="674"/>
                    <a:pt x="636" y="663"/>
                    <a:pt x="875" y="680"/>
                  </a:cubicBezTo>
                  <a:cubicBezTo>
                    <a:pt x="945" y="692"/>
                    <a:pt x="1014" y="711"/>
                    <a:pt x="1083" y="728"/>
                  </a:cubicBezTo>
                  <a:cubicBezTo>
                    <a:pt x="1150" y="773"/>
                    <a:pt x="1219" y="810"/>
                    <a:pt x="1291" y="846"/>
                  </a:cubicBezTo>
                  <a:cubicBezTo>
                    <a:pt x="1304" y="886"/>
                    <a:pt x="1323" y="916"/>
                    <a:pt x="1347" y="950"/>
                  </a:cubicBezTo>
                  <a:cubicBezTo>
                    <a:pt x="1362" y="970"/>
                    <a:pt x="1374" y="992"/>
                    <a:pt x="1388" y="1013"/>
                  </a:cubicBezTo>
                  <a:cubicBezTo>
                    <a:pt x="1393" y="1020"/>
                    <a:pt x="1402" y="1034"/>
                    <a:pt x="1402" y="1034"/>
                  </a:cubicBezTo>
                  <a:cubicBezTo>
                    <a:pt x="1366" y="1085"/>
                    <a:pt x="1331" y="1105"/>
                    <a:pt x="1284" y="1138"/>
                  </a:cubicBezTo>
                  <a:cubicBezTo>
                    <a:pt x="1260" y="1155"/>
                    <a:pt x="1251" y="1169"/>
                    <a:pt x="1222" y="1179"/>
                  </a:cubicBezTo>
                  <a:cubicBezTo>
                    <a:pt x="1172" y="1216"/>
                    <a:pt x="1115" y="1266"/>
                    <a:pt x="1055" y="1283"/>
                  </a:cubicBezTo>
                  <a:cubicBezTo>
                    <a:pt x="1020" y="1308"/>
                    <a:pt x="932" y="1382"/>
                    <a:pt x="896" y="1395"/>
                  </a:cubicBezTo>
                  <a:cubicBezTo>
                    <a:pt x="889" y="1402"/>
                    <a:pt x="883" y="1410"/>
                    <a:pt x="875" y="1415"/>
                  </a:cubicBezTo>
                  <a:cubicBezTo>
                    <a:pt x="857" y="1426"/>
                    <a:pt x="819" y="1443"/>
                    <a:pt x="819" y="1443"/>
                  </a:cubicBezTo>
                  <a:cubicBezTo>
                    <a:pt x="795" y="1480"/>
                    <a:pt x="786" y="1534"/>
                    <a:pt x="833" y="1561"/>
                  </a:cubicBezTo>
                  <a:cubicBezTo>
                    <a:pt x="841" y="1566"/>
                    <a:pt x="852" y="1564"/>
                    <a:pt x="861" y="1568"/>
                  </a:cubicBezTo>
                  <a:cubicBezTo>
                    <a:pt x="921" y="1594"/>
                    <a:pt x="986" y="1628"/>
                    <a:pt x="1041" y="1665"/>
                  </a:cubicBezTo>
                  <a:cubicBezTo>
                    <a:pt x="998" y="1677"/>
                    <a:pt x="958" y="1696"/>
                    <a:pt x="916" y="1707"/>
                  </a:cubicBezTo>
                  <a:cubicBezTo>
                    <a:pt x="924" y="1744"/>
                    <a:pt x="927" y="1755"/>
                    <a:pt x="958" y="1776"/>
                  </a:cubicBezTo>
                  <a:cubicBezTo>
                    <a:pt x="984" y="1815"/>
                    <a:pt x="1024" y="1846"/>
                    <a:pt x="1069" y="1859"/>
                  </a:cubicBezTo>
                  <a:cubicBezTo>
                    <a:pt x="1206" y="1950"/>
                    <a:pt x="1365" y="2000"/>
                    <a:pt x="1499" y="2095"/>
                  </a:cubicBezTo>
                  <a:cubicBezTo>
                    <a:pt x="1579" y="2151"/>
                    <a:pt x="1624" y="2240"/>
                    <a:pt x="1701" y="2297"/>
                  </a:cubicBezTo>
                  <a:cubicBezTo>
                    <a:pt x="1723" y="2343"/>
                    <a:pt x="1704" y="2360"/>
                    <a:pt x="1680" y="2408"/>
                  </a:cubicBezTo>
                  <a:cubicBezTo>
                    <a:pt x="1673" y="2422"/>
                    <a:pt x="1659" y="2449"/>
                    <a:pt x="1659" y="2449"/>
                  </a:cubicBezTo>
                  <a:cubicBezTo>
                    <a:pt x="1649" y="2497"/>
                    <a:pt x="1636" y="2488"/>
                    <a:pt x="1617" y="2526"/>
                  </a:cubicBezTo>
                  <a:cubicBezTo>
                    <a:pt x="1605" y="2550"/>
                    <a:pt x="1617" y="2546"/>
                    <a:pt x="1596" y="2567"/>
                  </a:cubicBezTo>
                  <a:cubicBezTo>
                    <a:pt x="1548" y="2615"/>
                    <a:pt x="1606" y="2540"/>
                    <a:pt x="1555" y="2602"/>
                  </a:cubicBezTo>
                  <a:cubicBezTo>
                    <a:pt x="1536" y="2624"/>
                    <a:pt x="1513" y="2678"/>
                    <a:pt x="1513" y="2678"/>
                  </a:cubicBezTo>
                  <a:cubicBezTo>
                    <a:pt x="1503" y="2718"/>
                    <a:pt x="1490" y="2753"/>
                    <a:pt x="1472" y="2789"/>
                  </a:cubicBezTo>
                  <a:cubicBezTo>
                    <a:pt x="1463" y="2807"/>
                    <a:pt x="1470" y="2818"/>
                    <a:pt x="1444" y="2824"/>
                  </a:cubicBezTo>
                  <a:cubicBezTo>
                    <a:pt x="1419" y="2829"/>
                    <a:pt x="1393" y="2829"/>
                    <a:pt x="1367" y="2831"/>
                  </a:cubicBezTo>
                  <a:cubicBezTo>
                    <a:pt x="1303" y="2848"/>
                    <a:pt x="1248" y="2854"/>
                    <a:pt x="1180" y="2859"/>
                  </a:cubicBezTo>
                  <a:cubicBezTo>
                    <a:pt x="1101" y="2879"/>
                    <a:pt x="1032" y="2953"/>
                    <a:pt x="986" y="3018"/>
                  </a:cubicBezTo>
                  <a:cubicBezTo>
                    <a:pt x="971" y="3076"/>
                    <a:pt x="963" y="3079"/>
                    <a:pt x="1055" y="3143"/>
                  </a:cubicBezTo>
                  <a:cubicBezTo>
                    <a:pt x="1184" y="3232"/>
                    <a:pt x="1303" y="3321"/>
                    <a:pt x="1444" y="3386"/>
                  </a:cubicBezTo>
                  <a:cubicBezTo>
                    <a:pt x="1493" y="3408"/>
                    <a:pt x="1462" y="3406"/>
                    <a:pt x="1506" y="3414"/>
                  </a:cubicBezTo>
                  <a:cubicBezTo>
                    <a:pt x="1559" y="3424"/>
                    <a:pt x="1613" y="3424"/>
                    <a:pt x="1666" y="3435"/>
                  </a:cubicBezTo>
                  <a:cubicBezTo>
                    <a:pt x="1690" y="3440"/>
                    <a:pt x="1735" y="3456"/>
                    <a:pt x="1735" y="3456"/>
                  </a:cubicBezTo>
                  <a:cubicBezTo>
                    <a:pt x="1783" y="3502"/>
                    <a:pt x="1730" y="3457"/>
                    <a:pt x="1777" y="3483"/>
                  </a:cubicBezTo>
                  <a:cubicBezTo>
                    <a:pt x="1854" y="3526"/>
                    <a:pt x="1946" y="3593"/>
                    <a:pt x="1985" y="3671"/>
                  </a:cubicBezTo>
                  <a:cubicBezTo>
                    <a:pt x="1987" y="3701"/>
                    <a:pt x="1988" y="3731"/>
                    <a:pt x="1992" y="3761"/>
                  </a:cubicBezTo>
                  <a:cubicBezTo>
                    <a:pt x="1996" y="3795"/>
                    <a:pt x="2023" y="3831"/>
                    <a:pt x="2041" y="3858"/>
                  </a:cubicBezTo>
                  <a:cubicBezTo>
                    <a:pt x="2050" y="3872"/>
                    <a:pt x="2054" y="3891"/>
                    <a:pt x="2068" y="3900"/>
                  </a:cubicBezTo>
                  <a:cubicBezTo>
                    <a:pt x="2075" y="3905"/>
                    <a:pt x="2083" y="3908"/>
                    <a:pt x="2089" y="3914"/>
                  </a:cubicBezTo>
                  <a:cubicBezTo>
                    <a:pt x="2160" y="3991"/>
                    <a:pt x="2103" y="3950"/>
                    <a:pt x="2152" y="3983"/>
                  </a:cubicBezTo>
                  <a:cubicBezTo>
                    <a:pt x="2171" y="4011"/>
                    <a:pt x="2193" y="4040"/>
                    <a:pt x="2221" y="4059"/>
                  </a:cubicBezTo>
                  <a:cubicBezTo>
                    <a:pt x="2230" y="4073"/>
                    <a:pt x="2249" y="4101"/>
                    <a:pt x="2249" y="4101"/>
                  </a:cubicBezTo>
                </a:path>
              </a:pathLst>
            </a:custGeom>
            <a:noFill/>
            <a:ln w="57150">
              <a:solidFill>
                <a:schemeClr val="tx1"/>
              </a:solidFill>
              <a:round/>
              <a:headEnd/>
              <a:tailEnd/>
            </a:ln>
          </p:spPr>
          <p:txBody>
            <a:bodyPr/>
            <a:lstStyle/>
            <a:p>
              <a:endParaRPr lang="id-ID"/>
            </a:p>
          </p:txBody>
        </p:sp>
        <p:sp>
          <p:nvSpPr>
            <p:cNvPr id="37897" name="Freeform 9"/>
            <p:cNvSpPr>
              <a:spLocks/>
            </p:cNvSpPr>
            <p:nvPr/>
          </p:nvSpPr>
          <p:spPr bwMode="auto">
            <a:xfrm>
              <a:off x="2866" y="1180"/>
              <a:ext cx="937" cy="597"/>
            </a:xfrm>
            <a:custGeom>
              <a:avLst/>
              <a:gdLst>
                <a:gd name="T0" fmla="*/ 0 w 937"/>
                <a:gd name="T1" fmla="*/ 0 h 597"/>
                <a:gd name="T2" fmla="*/ 7 w 937"/>
                <a:gd name="T3" fmla="*/ 69 h 597"/>
                <a:gd name="T4" fmla="*/ 56 w 937"/>
                <a:gd name="T5" fmla="*/ 104 h 597"/>
                <a:gd name="T6" fmla="*/ 319 w 937"/>
                <a:gd name="T7" fmla="*/ 139 h 597"/>
                <a:gd name="T8" fmla="*/ 285 w 937"/>
                <a:gd name="T9" fmla="*/ 215 h 597"/>
                <a:gd name="T10" fmla="*/ 257 w 937"/>
                <a:gd name="T11" fmla="*/ 284 h 597"/>
                <a:gd name="T12" fmla="*/ 451 w 937"/>
                <a:gd name="T13" fmla="*/ 368 h 597"/>
                <a:gd name="T14" fmla="*/ 521 w 937"/>
                <a:gd name="T15" fmla="*/ 402 h 597"/>
                <a:gd name="T16" fmla="*/ 590 w 937"/>
                <a:gd name="T17" fmla="*/ 395 h 597"/>
                <a:gd name="T18" fmla="*/ 646 w 937"/>
                <a:gd name="T19" fmla="*/ 340 h 597"/>
                <a:gd name="T20" fmla="*/ 694 w 937"/>
                <a:gd name="T21" fmla="*/ 326 h 597"/>
                <a:gd name="T22" fmla="*/ 770 w 937"/>
                <a:gd name="T23" fmla="*/ 340 h 597"/>
                <a:gd name="T24" fmla="*/ 805 w 937"/>
                <a:gd name="T25" fmla="*/ 368 h 597"/>
                <a:gd name="T26" fmla="*/ 840 w 937"/>
                <a:gd name="T27" fmla="*/ 409 h 597"/>
                <a:gd name="T28" fmla="*/ 854 w 937"/>
                <a:gd name="T29" fmla="*/ 479 h 597"/>
                <a:gd name="T30" fmla="*/ 937 w 937"/>
                <a:gd name="T31" fmla="*/ 597 h 59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937"/>
                <a:gd name="T49" fmla="*/ 0 h 597"/>
                <a:gd name="T50" fmla="*/ 937 w 937"/>
                <a:gd name="T51" fmla="*/ 597 h 597"/>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937" h="597">
                  <a:moveTo>
                    <a:pt x="0" y="0"/>
                  </a:moveTo>
                  <a:cubicBezTo>
                    <a:pt x="2" y="23"/>
                    <a:pt x="0" y="47"/>
                    <a:pt x="7" y="69"/>
                  </a:cubicBezTo>
                  <a:cubicBezTo>
                    <a:pt x="13" y="88"/>
                    <a:pt x="38" y="96"/>
                    <a:pt x="56" y="104"/>
                  </a:cubicBezTo>
                  <a:cubicBezTo>
                    <a:pt x="140" y="143"/>
                    <a:pt x="228" y="135"/>
                    <a:pt x="319" y="139"/>
                  </a:cubicBezTo>
                  <a:cubicBezTo>
                    <a:pt x="311" y="171"/>
                    <a:pt x="305" y="187"/>
                    <a:pt x="285" y="215"/>
                  </a:cubicBezTo>
                  <a:cubicBezTo>
                    <a:pt x="278" y="242"/>
                    <a:pt x="266" y="258"/>
                    <a:pt x="257" y="284"/>
                  </a:cubicBezTo>
                  <a:cubicBezTo>
                    <a:pt x="296" y="342"/>
                    <a:pt x="389" y="343"/>
                    <a:pt x="451" y="368"/>
                  </a:cubicBezTo>
                  <a:cubicBezTo>
                    <a:pt x="476" y="378"/>
                    <a:pt x="495" y="393"/>
                    <a:pt x="521" y="402"/>
                  </a:cubicBezTo>
                  <a:cubicBezTo>
                    <a:pt x="544" y="400"/>
                    <a:pt x="567" y="400"/>
                    <a:pt x="590" y="395"/>
                  </a:cubicBezTo>
                  <a:cubicBezTo>
                    <a:pt x="618" y="389"/>
                    <a:pt x="623" y="353"/>
                    <a:pt x="646" y="340"/>
                  </a:cubicBezTo>
                  <a:cubicBezTo>
                    <a:pt x="660" y="332"/>
                    <a:pt x="678" y="331"/>
                    <a:pt x="694" y="326"/>
                  </a:cubicBezTo>
                  <a:cubicBezTo>
                    <a:pt x="720" y="330"/>
                    <a:pt x="749" y="325"/>
                    <a:pt x="770" y="340"/>
                  </a:cubicBezTo>
                  <a:cubicBezTo>
                    <a:pt x="830" y="381"/>
                    <a:pt x="739" y="346"/>
                    <a:pt x="805" y="368"/>
                  </a:cubicBezTo>
                  <a:cubicBezTo>
                    <a:pt x="815" y="377"/>
                    <a:pt x="836" y="394"/>
                    <a:pt x="840" y="409"/>
                  </a:cubicBezTo>
                  <a:cubicBezTo>
                    <a:pt x="849" y="438"/>
                    <a:pt x="841" y="455"/>
                    <a:pt x="854" y="479"/>
                  </a:cubicBezTo>
                  <a:cubicBezTo>
                    <a:pt x="876" y="523"/>
                    <a:pt x="915" y="554"/>
                    <a:pt x="937" y="597"/>
                  </a:cubicBezTo>
                </a:path>
              </a:pathLst>
            </a:custGeom>
            <a:noFill/>
            <a:ln w="28575">
              <a:solidFill>
                <a:schemeClr val="tx1"/>
              </a:solidFill>
              <a:round/>
              <a:headEnd/>
              <a:tailEnd/>
            </a:ln>
          </p:spPr>
          <p:txBody>
            <a:bodyPr/>
            <a:lstStyle/>
            <a:p>
              <a:endParaRPr lang="id-ID"/>
            </a:p>
          </p:txBody>
        </p:sp>
        <p:sp>
          <p:nvSpPr>
            <p:cNvPr id="37898" name="Freeform 10"/>
            <p:cNvSpPr>
              <a:spLocks/>
            </p:cNvSpPr>
            <p:nvPr/>
          </p:nvSpPr>
          <p:spPr bwMode="auto">
            <a:xfrm>
              <a:off x="1895" y="3255"/>
              <a:ext cx="527" cy="430"/>
            </a:xfrm>
            <a:custGeom>
              <a:avLst/>
              <a:gdLst>
                <a:gd name="T0" fmla="*/ 527 w 527"/>
                <a:gd name="T1" fmla="*/ 0 h 430"/>
                <a:gd name="T2" fmla="*/ 367 w 527"/>
                <a:gd name="T3" fmla="*/ 41 h 430"/>
                <a:gd name="T4" fmla="*/ 353 w 527"/>
                <a:gd name="T5" fmla="*/ 62 h 430"/>
                <a:gd name="T6" fmla="*/ 367 w 527"/>
                <a:gd name="T7" fmla="*/ 83 h 430"/>
                <a:gd name="T8" fmla="*/ 402 w 527"/>
                <a:gd name="T9" fmla="*/ 159 h 430"/>
                <a:gd name="T10" fmla="*/ 395 w 527"/>
                <a:gd name="T11" fmla="*/ 187 h 430"/>
                <a:gd name="T12" fmla="*/ 236 w 527"/>
                <a:gd name="T13" fmla="*/ 257 h 430"/>
                <a:gd name="T14" fmla="*/ 145 w 527"/>
                <a:gd name="T15" fmla="*/ 270 h 430"/>
                <a:gd name="T16" fmla="*/ 69 w 527"/>
                <a:gd name="T17" fmla="*/ 298 h 430"/>
                <a:gd name="T18" fmla="*/ 27 w 527"/>
                <a:gd name="T19" fmla="*/ 326 h 430"/>
                <a:gd name="T20" fmla="*/ 41 w 527"/>
                <a:gd name="T21" fmla="*/ 402 h 430"/>
                <a:gd name="T22" fmla="*/ 0 w 527"/>
                <a:gd name="T23" fmla="*/ 430 h 43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27"/>
                <a:gd name="T37" fmla="*/ 0 h 430"/>
                <a:gd name="T38" fmla="*/ 527 w 527"/>
                <a:gd name="T39" fmla="*/ 430 h 43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27" h="430">
                  <a:moveTo>
                    <a:pt x="527" y="0"/>
                  </a:moveTo>
                  <a:cubicBezTo>
                    <a:pt x="471" y="6"/>
                    <a:pt x="415" y="11"/>
                    <a:pt x="367" y="41"/>
                  </a:cubicBezTo>
                  <a:cubicBezTo>
                    <a:pt x="362" y="48"/>
                    <a:pt x="353" y="54"/>
                    <a:pt x="353" y="62"/>
                  </a:cubicBezTo>
                  <a:cubicBezTo>
                    <a:pt x="353" y="70"/>
                    <a:pt x="363" y="76"/>
                    <a:pt x="367" y="83"/>
                  </a:cubicBezTo>
                  <a:cubicBezTo>
                    <a:pt x="393" y="131"/>
                    <a:pt x="390" y="124"/>
                    <a:pt x="402" y="159"/>
                  </a:cubicBezTo>
                  <a:cubicBezTo>
                    <a:pt x="400" y="168"/>
                    <a:pt x="401" y="180"/>
                    <a:pt x="395" y="187"/>
                  </a:cubicBezTo>
                  <a:cubicBezTo>
                    <a:pt x="373" y="212"/>
                    <a:pt x="271" y="251"/>
                    <a:pt x="236" y="257"/>
                  </a:cubicBezTo>
                  <a:cubicBezTo>
                    <a:pt x="206" y="262"/>
                    <a:pt x="145" y="270"/>
                    <a:pt x="145" y="270"/>
                  </a:cubicBezTo>
                  <a:cubicBezTo>
                    <a:pt x="121" y="283"/>
                    <a:pt x="92" y="285"/>
                    <a:pt x="69" y="298"/>
                  </a:cubicBezTo>
                  <a:cubicBezTo>
                    <a:pt x="54" y="306"/>
                    <a:pt x="27" y="326"/>
                    <a:pt x="27" y="326"/>
                  </a:cubicBezTo>
                  <a:cubicBezTo>
                    <a:pt x="62" y="338"/>
                    <a:pt x="75" y="334"/>
                    <a:pt x="41" y="402"/>
                  </a:cubicBezTo>
                  <a:cubicBezTo>
                    <a:pt x="34" y="417"/>
                    <a:pt x="0" y="430"/>
                    <a:pt x="0" y="430"/>
                  </a:cubicBezTo>
                </a:path>
              </a:pathLst>
            </a:custGeom>
            <a:noFill/>
            <a:ln w="28575">
              <a:solidFill>
                <a:schemeClr val="tx1"/>
              </a:solidFill>
              <a:round/>
              <a:headEnd/>
              <a:tailEnd/>
            </a:ln>
          </p:spPr>
          <p:txBody>
            <a:bodyPr/>
            <a:lstStyle/>
            <a:p>
              <a:endParaRPr lang="id-ID"/>
            </a:p>
          </p:txBody>
        </p:sp>
        <p:sp>
          <p:nvSpPr>
            <p:cNvPr id="37899" name="Freeform 11"/>
            <p:cNvSpPr>
              <a:spLocks/>
            </p:cNvSpPr>
            <p:nvPr/>
          </p:nvSpPr>
          <p:spPr bwMode="auto">
            <a:xfrm>
              <a:off x="1145" y="479"/>
              <a:ext cx="417" cy="633"/>
            </a:xfrm>
            <a:custGeom>
              <a:avLst/>
              <a:gdLst>
                <a:gd name="T0" fmla="*/ 312 w 417"/>
                <a:gd name="T1" fmla="*/ 0 h 633"/>
                <a:gd name="T2" fmla="*/ 250 w 417"/>
                <a:gd name="T3" fmla="*/ 69 h 633"/>
                <a:gd name="T4" fmla="*/ 222 w 417"/>
                <a:gd name="T5" fmla="*/ 111 h 633"/>
                <a:gd name="T6" fmla="*/ 340 w 417"/>
                <a:gd name="T7" fmla="*/ 229 h 633"/>
                <a:gd name="T8" fmla="*/ 403 w 417"/>
                <a:gd name="T9" fmla="*/ 291 h 633"/>
                <a:gd name="T10" fmla="*/ 347 w 417"/>
                <a:gd name="T11" fmla="*/ 354 h 633"/>
                <a:gd name="T12" fmla="*/ 187 w 417"/>
                <a:gd name="T13" fmla="*/ 416 h 633"/>
                <a:gd name="T14" fmla="*/ 160 w 417"/>
                <a:gd name="T15" fmla="*/ 430 h 633"/>
                <a:gd name="T16" fmla="*/ 118 w 417"/>
                <a:gd name="T17" fmla="*/ 444 h 633"/>
                <a:gd name="T18" fmla="*/ 104 w 417"/>
                <a:gd name="T19" fmla="*/ 534 h 633"/>
                <a:gd name="T20" fmla="*/ 28 w 417"/>
                <a:gd name="T21" fmla="*/ 611 h 633"/>
                <a:gd name="T22" fmla="*/ 0 w 417"/>
                <a:gd name="T23" fmla="*/ 631 h 63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17"/>
                <a:gd name="T37" fmla="*/ 0 h 633"/>
                <a:gd name="T38" fmla="*/ 417 w 417"/>
                <a:gd name="T39" fmla="*/ 633 h 63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17" h="633">
                  <a:moveTo>
                    <a:pt x="312" y="0"/>
                  </a:moveTo>
                  <a:cubicBezTo>
                    <a:pt x="295" y="26"/>
                    <a:pt x="267" y="43"/>
                    <a:pt x="250" y="69"/>
                  </a:cubicBezTo>
                  <a:cubicBezTo>
                    <a:pt x="241" y="83"/>
                    <a:pt x="222" y="111"/>
                    <a:pt x="222" y="111"/>
                  </a:cubicBezTo>
                  <a:cubicBezTo>
                    <a:pt x="256" y="161"/>
                    <a:pt x="285" y="202"/>
                    <a:pt x="340" y="229"/>
                  </a:cubicBezTo>
                  <a:cubicBezTo>
                    <a:pt x="360" y="256"/>
                    <a:pt x="380" y="268"/>
                    <a:pt x="403" y="291"/>
                  </a:cubicBezTo>
                  <a:cubicBezTo>
                    <a:pt x="417" y="332"/>
                    <a:pt x="378" y="333"/>
                    <a:pt x="347" y="354"/>
                  </a:cubicBezTo>
                  <a:cubicBezTo>
                    <a:pt x="289" y="393"/>
                    <a:pt x="258" y="408"/>
                    <a:pt x="187" y="416"/>
                  </a:cubicBezTo>
                  <a:cubicBezTo>
                    <a:pt x="178" y="421"/>
                    <a:pt x="169" y="426"/>
                    <a:pt x="160" y="430"/>
                  </a:cubicBezTo>
                  <a:cubicBezTo>
                    <a:pt x="146" y="436"/>
                    <a:pt x="118" y="444"/>
                    <a:pt x="118" y="444"/>
                  </a:cubicBezTo>
                  <a:cubicBezTo>
                    <a:pt x="93" y="481"/>
                    <a:pt x="120" y="488"/>
                    <a:pt x="104" y="534"/>
                  </a:cubicBezTo>
                  <a:cubicBezTo>
                    <a:pt x="91" y="572"/>
                    <a:pt x="54" y="586"/>
                    <a:pt x="28" y="611"/>
                  </a:cubicBezTo>
                  <a:cubicBezTo>
                    <a:pt x="5" y="633"/>
                    <a:pt x="17" y="631"/>
                    <a:pt x="0" y="631"/>
                  </a:cubicBezTo>
                </a:path>
              </a:pathLst>
            </a:custGeom>
            <a:noFill/>
            <a:ln w="28575">
              <a:solidFill>
                <a:schemeClr val="tx1"/>
              </a:solidFill>
              <a:round/>
              <a:headEnd/>
              <a:tailEnd/>
            </a:ln>
          </p:spPr>
          <p:txBody>
            <a:bodyPr/>
            <a:lstStyle/>
            <a:p>
              <a:endParaRPr lang="id-ID"/>
            </a:p>
          </p:txBody>
        </p:sp>
        <p:sp>
          <p:nvSpPr>
            <p:cNvPr id="37900" name="Freeform 12"/>
            <p:cNvSpPr>
              <a:spLocks/>
            </p:cNvSpPr>
            <p:nvPr/>
          </p:nvSpPr>
          <p:spPr bwMode="auto">
            <a:xfrm>
              <a:off x="1568" y="833"/>
              <a:ext cx="153" cy="263"/>
            </a:xfrm>
            <a:custGeom>
              <a:avLst/>
              <a:gdLst>
                <a:gd name="T0" fmla="*/ 0 w 153"/>
                <a:gd name="T1" fmla="*/ 0 h 263"/>
                <a:gd name="T2" fmla="*/ 77 w 153"/>
                <a:gd name="T3" fmla="*/ 83 h 263"/>
                <a:gd name="T4" fmla="*/ 77 w 153"/>
                <a:gd name="T5" fmla="*/ 166 h 263"/>
                <a:gd name="T6" fmla="*/ 125 w 153"/>
                <a:gd name="T7" fmla="*/ 215 h 263"/>
                <a:gd name="T8" fmla="*/ 153 w 153"/>
                <a:gd name="T9" fmla="*/ 263 h 263"/>
                <a:gd name="T10" fmla="*/ 0 60000 65536"/>
                <a:gd name="T11" fmla="*/ 0 60000 65536"/>
                <a:gd name="T12" fmla="*/ 0 60000 65536"/>
                <a:gd name="T13" fmla="*/ 0 60000 65536"/>
                <a:gd name="T14" fmla="*/ 0 60000 65536"/>
                <a:gd name="T15" fmla="*/ 0 w 153"/>
                <a:gd name="T16" fmla="*/ 0 h 263"/>
                <a:gd name="T17" fmla="*/ 153 w 153"/>
                <a:gd name="T18" fmla="*/ 263 h 263"/>
              </a:gdLst>
              <a:ahLst/>
              <a:cxnLst>
                <a:cxn ang="T10">
                  <a:pos x="T0" y="T1"/>
                </a:cxn>
                <a:cxn ang="T11">
                  <a:pos x="T2" y="T3"/>
                </a:cxn>
                <a:cxn ang="T12">
                  <a:pos x="T4" y="T5"/>
                </a:cxn>
                <a:cxn ang="T13">
                  <a:pos x="T6" y="T7"/>
                </a:cxn>
                <a:cxn ang="T14">
                  <a:pos x="T8" y="T9"/>
                </a:cxn>
              </a:cxnLst>
              <a:rect l="T15" t="T16" r="T17" b="T18"/>
              <a:pathLst>
                <a:path w="153" h="263">
                  <a:moveTo>
                    <a:pt x="0" y="0"/>
                  </a:moveTo>
                  <a:cubicBezTo>
                    <a:pt x="25" y="25"/>
                    <a:pt x="66" y="49"/>
                    <a:pt x="77" y="83"/>
                  </a:cubicBezTo>
                  <a:cubicBezTo>
                    <a:pt x="58" y="120"/>
                    <a:pt x="10" y="144"/>
                    <a:pt x="77" y="166"/>
                  </a:cubicBezTo>
                  <a:cubicBezTo>
                    <a:pt x="86" y="194"/>
                    <a:pt x="103" y="193"/>
                    <a:pt x="125" y="215"/>
                  </a:cubicBezTo>
                  <a:cubicBezTo>
                    <a:pt x="131" y="234"/>
                    <a:pt x="137" y="250"/>
                    <a:pt x="153" y="263"/>
                  </a:cubicBezTo>
                </a:path>
              </a:pathLst>
            </a:custGeom>
            <a:noFill/>
            <a:ln w="9525">
              <a:solidFill>
                <a:schemeClr val="tx1"/>
              </a:solidFill>
              <a:round/>
              <a:headEnd/>
              <a:tailEnd/>
            </a:ln>
          </p:spPr>
          <p:txBody>
            <a:bodyPr/>
            <a:lstStyle/>
            <a:p>
              <a:endParaRPr lang="id-ID"/>
            </a:p>
          </p:txBody>
        </p:sp>
        <p:sp>
          <p:nvSpPr>
            <p:cNvPr id="37901" name="Freeform 13"/>
            <p:cNvSpPr>
              <a:spLocks/>
            </p:cNvSpPr>
            <p:nvPr/>
          </p:nvSpPr>
          <p:spPr bwMode="auto">
            <a:xfrm>
              <a:off x="3192" y="1269"/>
              <a:ext cx="267" cy="110"/>
            </a:xfrm>
            <a:custGeom>
              <a:avLst/>
              <a:gdLst>
                <a:gd name="T0" fmla="*/ 0 w 267"/>
                <a:gd name="T1" fmla="*/ 56 h 110"/>
                <a:gd name="T2" fmla="*/ 118 w 267"/>
                <a:gd name="T3" fmla="*/ 56 h 110"/>
                <a:gd name="T4" fmla="*/ 132 w 267"/>
                <a:gd name="T5" fmla="*/ 98 h 110"/>
                <a:gd name="T6" fmla="*/ 208 w 267"/>
                <a:gd name="T7" fmla="*/ 91 h 110"/>
                <a:gd name="T8" fmla="*/ 236 w 267"/>
                <a:gd name="T9" fmla="*/ 1 h 110"/>
                <a:gd name="T10" fmla="*/ 264 w 267"/>
                <a:gd name="T11" fmla="*/ 1 h 110"/>
                <a:gd name="T12" fmla="*/ 0 60000 65536"/>
                <a:gd name="T13" fmla="*/ 0 60000 65536"/>
                <a:gd name="T14" fmla="*/ 0 60000 65536"/>
                <a:gd name="T15" fmla="*/ 0 60000 65536"/>
                <a:gd name="T16" fmla="*/ 0 60000 65536"/>
                <a:gd name="T17" fmla="*/ 0 60000 65536"/>
                <a:gd name="T18" fmla="*/ 0 w 267"/>
                <a:gd name="T19" fmla="*/ 0 h 110"/>
                <a:gd name="T20" fmla="*/ 267 w 267"/>
                <a:gd name="T21" fmla="*/ 110 h 110"/>
              </a:gdLst>
              <a:ahLst/>
              <a:cxnLst>
                <a:cxn ang="T12">
                  <a:pos x="T0" y="T1"/>
                </a:cxn>
                <a:cxn ang="T13">
                  <a:pos x="T2" y="T3"/>
                </a:cxn>
                <a:cxn ang="T14">
                  <a:pos x="T4" y="T5"/>
                </a:cxn>
                <a:cxn ang="T15">
                  <a:pos x="T6" y="T7"/>
                </a:cxn>
                <a:cxn ang="T16">
                  <a:pos x="T8" y="T9"/>
                </a:cxn>
                <a:cxn ang="T17">
                  <a:pos x="T10" y="T11"/>
                </a:cxn>
              </a:cxnLst>
              <a:rect l="T18" t="T19" r="T20" b="T21"/>
              <a:pathLst>
                <a:path w="267" h="110">
                  <a:moveTo>
                    <a:pt x="0" y="56"/>
                  </a:moveTo>
                  <a:cubicBezTo>
                    <a:pt x="37" y="50"/>
                    <a:pt x="83" y="39"/>
                    <a:pt x="118" y="56"/>
                  </a:cubicBezTo>
                  <a:cubicBezTo>
                    <a:pt x="131" y="63"/>
                    <a:pt x="132" y="98"/>
                    <a:pt x="132" y="98"/>
                  </a:cubicBezTo>
                  <a:cubicBezTo>
                    <a:pt x="157" y="96"/>
                    <a:pt x="191" y="110"/>
                    <a:pt x="208" y="91"/>
                  </a:cubicBezTo>
                  <a:cubicBezTo>
                    <a:pt x="267" y="27"/>
                    <a:pt x="175" y="10"/>
                    <a:pt x="236" y="1"/>
                  </a:cubicBezTo>
                  <a:cubicBezTo>
                    <a:pt x="245" y="0"/>
                    <a:pt x="255" y="1"/>
                    <a:pt x="264" y="1"/>
                  </a:cubicBezTo>
                </a:path>
              </a:pathLst>
            </a:custGeom>
            <a:noFill/>
            <a:ln w="9525">
              <a:solidFill>
                <a:schemeClr val="tx1"/>
              </a:solidFill>
              <a:round/>
              <a:headEnd/>
              <a:tailEnd/>
            </a:ln>
          </p:spPr>
          <p:txBody>
            <a:bodyPr/>
            <a:lstStyle/>
            <a:p>
              <a:endParaRPr lang="id-ID"/>
            </a:p>
          </p:txBody>
        </p:sp>
        <p:sp>
          <p:nvSpPr>
            <p:cNvPr id="37902" name="Freeform 14"/>
            <p:cNvSpPr>
              <a:spLocks/>
            </p:cNvSpPr>
            <p:nvPr/>
          </p:nvSpPr>
          <p:spPr bwMode="auto">
            <a:xfrm>
              <a:off x="2151" y="3484"/>
              <a:ext cx="167" cy="187"/>
            </a:xfrm>
            <a:custGeom>
              <a:avLst/>
              <a:gdLst>
                <a:gd name="T0" fmla="*/ 84 w 167"/>
                <a:gd name="T1" fmla="*/ 0 h 187"/>
                <a:gd name="T2" fmla="*/ 49 w 167"/>
                <a:gd name="T3" fmla="*/ 34 h 187"/>
                <a:gd name="T4" fmla="*/ 42 w 167"/>
                <a:gd name="T5" fmla="*/ 90 h 187"/>
                <a:gd name="T6" fmla="*/ 0 w 167"/>
                <a:gd name="T7" fmla="*/ 104 h 187"/>
                <a:gd name="T8" fmla="*/ 118 w 167"/>
                <a:gd name="T9" fmla="*/ 166 h 187"/>
                <a:gd name="T10" fmla="*/ 167 w 167"/>
                <a:gd name="T11" fmla="*/ 187 h 187"/>
                <a:gd name="T12" fmla="*/ 0 60000 65536"/>
                <a:gd name="T13" fmla="*/ 0 60000 65536"/>
                <a:gd name="T14" fmla="*/ 0 60000 65536"/>
                <a:gd name="T15" fmla="*/ 0 60000 65536"/>
                <a:gd name="T16" fmla="*/ 0 60000 65536"/>
                <a:gd name="T17" fmla="*/ 0 60000 65536"/>
                <a:gd name="T18" fmla="*/ 0 w 167"/>
                <a:gd name="T19" fmla="*/ 0 h 187"/>
                <a:gd name="T20" fmla="*/ 167 w 167"/>
                <a:gd name="T21" fmla="*/ 187 h 187"/>
              </a:gdLst>
              <a:ahLst/>
              <a:cxnLst>
                <a:cxn ang="T12">
                  <a:pos x="T0" y="T1"/>
                </a:cxn>
                <a:cxn ang="T13">
                  <a:pos x="T2" y="T3"/>
                </a:cxn>
                <a:cxn ang="T14">
                  <a:pos x="T4" y="T5"/>
                </a:cxn>
                <a:cxn ang="T15">
                  <a:pos x="T6" y="T7"/>
                </a:cxn>
                <a:cxn ang="T16">
                  <a:pos x="T8" y="T9"/>
                </a:cxn>
                <a:cxn ang="T17">
                  <a:pos x="T10" y="T11"/>
                </a:cxn>
              </a:cxnLst>
              <a:rect l="T18" t="T19" r="T20" b="T21"/>
              <a:pathLst>
                <a:path w="167" h="187">
                  <a:moveTo>
                    <a:pt x="84" y="0"/>
                  </a:moveTo>
                  <a:cubicBezTo>
                    <a:pt x="71" y="9"/>
                    <a:pt x="54" y="16"/>
                    <a:pt x="49" y="34"/>
                  </a:cubicBezTo>
                  <a:cubicBezTo>
                    <a:pt x="44" y="52"/>
                    <a:pt x="53" y="75"/>
                    <a:pt x="42" y="90"/>
                  </a:cubicBezTo>
                  <a:cubicBezTo>
                    <a:pt x="34" y="102"/>
                    <a:pt x="0" y="104"/>
                    <a:pt x="0" y="104"/>
                  </a:cubicBezTo>
                  <a:cubicBezTo>
                    <a:pt x="26" y="143"/>
                    <a:pt x="73" y="157"/>
                    <a:pt x="118" y="166"/>
                  </a:cubicBezTo>
                  <a:cubicBezTo>
                    <a:pt x="134" y="177"/>
                    <a:pt x="147" y="187"/>
                    <a:pt x="167" y="187"/>
                  </a:cubicBezTo>
                </a:path>
              </a:pathLst>
            </a:custGeom>
            <a:noFill/>
            <a:ln w="9525">
              <a:solidFill>
                <a:schemeClr val="tx1"/>
              </a:solidFill>
              <a:round/>
              <a:headEnd/>
              <a:tailEnd/>
            </a:ln>
          </p:spPr>
          <p:txBody>
            <a:bodyPr/>
            <a:lstStyle/>
            <a:p>
              <a:endParaRPr lang="id-ID"/>
            </a:p>
          </p:txBody>
        </p:sp>
      </p:grpSp>
    </p:spTree>
  </p:cSld>
  <p:clrMapOvr>
    <a:masterClrMapping/>
  </p:clrMapOvr>
  <p:transition>
    <p:wheel spokes="8"/>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86023"/>
                                        </p:tgtEl>
                                        <p:attrNameLst>
                                          <p:attrName>style.visibility</p:attrName>
                                        </p:attrNameLst>
                                      </p:cBhvr>
                                      <p:to>
                                        <p:strVal val="visible"/>
                                      </p:to>
                                    </p:set>
                                    <p:animEffect transition="in" filter="wipe(down)">
                                      <p:cBhvr>
                                        <p:cTn id="7" dur="580">
                                          <p:stCondLst>
                                            <p:cond delay="0"/>
                                          </p:stCondLst>
                                        </p:cTn>
                                        <p:tgtEl>
                                          <p:spTgt spid="86023"/>
                                        </p:tgtEl>
                                      </p:cBhvr>
                                    </p:animEffect>
                                    <p:anim calcmode="lin" valueType="num">
                                      <p:cBhvr>
                                        <p:cTn id="8" dur="1822" tmFilter="0,0; 0.14,0.36; 0.43,0.73; 0.71,0.91; 1.0,1.0">
                                          <p:stCondLst>
                                            <p:cond delay="0"/>
                                          </p:stCondLst>
                                        </p:cTn>
                                        <p:tgtEl>
                                          <p:spTgt spid="8602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8602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8602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8602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86023"/>
                                        </p:tgtEl>
                                        <p:attrNameLst>
                                          <p:attrName>ppt_y</p:attrName>
                                        </p:attrNameLst>
                                      </p:cBhvr>
                                      <p:tavLst>
                                        <p:tav tm="0" fmla="#ppt_y-sin(pi*$)/81">
                                          <p:val>
                                            <p:fltVal val="0"/>
                                          </p:val>
                                        </p:tav>
                                        <p:tav tm="100000">
                                          <p:val>
                                            <p:fltVal val="1"/>
                                          </p:val>
                                        </p:tav>
                                      </p:tavLst>
                                    </p:anim>
                                    <p:animScale>
                                      <p:cBhvr>
                                        <p:cTn id="13" dur="26">
                                          <p:stCondLst>
                                            <p:cond delay="650"/>
                                          </p:stCondLst>
                                        </p:cTn>
                                        <p:tgtEl>
                                          <p:spTgt spid="86023"/>
                                        </p:tgtEl>
                                      </p:cBhvr>
                                      <p:to x="100000" y="60000"/>
                                    </p:animScale>
                                    <p:animScale>
                                      <p:cBhvr>
                                        <p:cTn id="14" dur="166" decel="50000">
                                          <p:stCondLst>
                                            <p:cond delay="676"/>
                                          </p:stCondLst>
                                        </p:cTn>
                                        <p:tgtEl>
                                          <p:spTgt spid="86023"/>
                                        </p:tgtEl>
                                      </p:cBhvr>
                                      <p:to x="100000" y="100000"/>
                                    </p:animScale>
                                    <p:animScale>
                                      <p:cBhvr>
                                        <p:cTn id="15" dur="26">
                                          <p:stCondLst>
                                            <p:cond delay="1312"/>
                                          </p:stCondLst>
                                        </p:cTn>
                                        <p:tgtEl>
                                          <p:spTgt spid="86023"/>
                                        </p:tgtEl>
                                      </p:cBhvr>
                                      <p:to x="100000" y="80000"/>
                                    </p:animScale>
                                    <p:animScale>
                                      <p:cBhvr>
                                        <p:cTn id="16" dur="166" decel="50000">
                                          <p:stCondLst>
                                            <p:cond delay="1338"/>
                                          </p:stCondLst>
                                        </p:cTn>
                                        <p:tgtEl>
                                          <p:spTgt spid="86023"/>
                                        </p:tgtEl>
                                      </p:cBhvr>
                                      <p:to x="100000" y="100000"/>
                                    </p:animScale>
                                    <p:animScale>
                                      <p:cBhvr>
                                        <p:cTn id="17" dur="26">
                                          <p:stCondLst>
                                            <p:cond delay="1642"/>
                                          </p:stCondLst>
                                        </p:cTn>
                                        <p:tgtEl>
                                          <p:spTgt spid="86023"/>
                                        </p:tgtEl>
                                      </p:cBhvr>
                                      <p:to x="100000" y="90000"/>
                                    </p:animScale>
                                    <p:animScale>
                                      <p:cBhvr>
                                        <p:cTn id="18" dur="166" decel="50000">
                                          <p:stCondLst>
                                            <p:cond delay="1668"/>
                                          </p:stCondLst>
                                        </p:cTn>
                                        <p:tgtEl>
                                          <p:spTgt spid="86023"/>
                                        </p:tgtEl>
                                      </p:cBhvr>
                                      <p:to x="100000" y="100000"/>
                                    </p:animScale>
                                    <p:animScale>
                                      <p:cBhvr>
                                        <p:cTn id="19" dur="26">
                                          <p:stCondLst>
                                            <p:cond delay="1808"/>
                                          </p:stCondLst>
                                        </p:cTn>
                                        <p:tgtEl>
                                          <p:spTgt spid="86023"/>
                                        </p:tgtEl>
                                      </p:cBhvr>
                                      <p:to x="100000" y="95000"/>
                                    </p:animScale>
                                    <p:animScale>
                                      <p:cBhvr>
                                        <p:cTn id="20" dur="166" decel="50000">
                                          <p:stCondLst>
                                            <p:cond delay="1834"/>
                                          </p:stCondLst>
                                        </p:cTn>
                                        <p:tgtEl>
                                          <p:spTgt spid="86023"/>
                                        </p:tgtEl>
                                      </p:cBhvr>
                                      <p:to x="100000" y="100000"/>
                                    </p:animScale>
                                  </p:childTnLst>
                                </p:cTn>
                              </p:par>
                            </p:childTnLst>
                          </p:cTn>
                        </p:par>
                        <p:par>
                          <p:cTn id="21" fill="hold">
                            <p:stCondLst>
                              <p:cond delay="2000"/>
                            </p:stCondLst>
                            <p:childTnLst>
                              <p:par>
                                <p:cTn id="22" presetID="26" presetClass="emph" presetSubtype="0" repeatCount="10000" fill="hold" grpId="1" nodeType="afterEffect">
                                  <p:stCondLst>
                                    <p:cond delay="0"/>
                                  </p:stCondLst>
                                  <p:childTnLst>
                                    <p:animEffect transition="out" filter="fade">
                                      <p:cBhvr>
                                        <p:cTn id="23" dur="500" tmFilter="0, 0; .2, .5; .8, .5; 1, 0"/>
                                        <p:tgtEl>
                                          <p:spTgt spid="86023"/>
                                        </p:tgtEl>
                                      </p:cBhvr>
                                    </p:animEffect>
                                    <p:animScale>
                                      <p:cBhvr>
                                        <p:cTn id="24" dur="250" autoRev="1" fill="hold"/>
                                        <p:tgtEl>
                                          <p:spTgt spid="86023"/>
                                        </p:tgtEl>
                                      </p:cBhvr>
                                      <p:by x="105000" y="105000"/>
                                    </p:animScale>
                                  </p:childTnLst>
                                </p:cTn>
                              </p:par>
                            </p:childTnLst>
                          </p:cTn>
                        </p:par>
                      </p:childTnLst>
                    </p:cTn>
                  </p:par>
                  <p:par>
                    <p:cTn id="25" fill="hold">
                      <p:stCondLst>
                        <p:cond delay="indefinite"/>
                      </p:stCondLst>
                      <p:childTnLst>
                        <p:par>
                          <p:cTn id="26" fill="hold">
                            <p:stCondLst>
                              <p:cond delay="0"/>
                            </p:stCondLst>
                            <p:childTnLst>
                              <p:par>
                                <p:cTn id="27" presetID="22" presetClass="entr" presetSubtype="1" fill="hold" nodeType="click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wipe(up)">
                                      <p:cBhvr>
                                        <p:cTn id="29" dur="500"/>
                                        <p:tgtEl>
                                          <p:spTgt spid="2"/>
                                        </p:tgtEl>
                                      </p:cBhvr>
                                    </p:animEffect>
                                  </p:childTnLst>
                                  <p:subTnLst>
                                    <p:set>
                                      <p:cBhvr override="childStyle">
                                        <p:cTn dur="1" fill="hold" display="0" masterRel="sameClick" afterEffect="1">
                                          <p:stCondLst>
                                            <p:cond evt="end" delay="0">
                                              <p:tn val="27"/>
                                            </p:cond>
                                          </p:stCondLst>
                                        </p:cTn>
                                        <p:tgtEl>
                                          <p:spTgt spid="2"/>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023" grpId="0" animBg="1"/>
      <p:bldP spid="86023" grpId="1"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Content Placeholder 2"/>
          <p:cNvSpPr>
            <a:spLocks noGrp="1"/>
          </p:cNvSpPr>
          <p:nvPr>
            <p:ph idx="1"/>
          </p:nvPr>
        </p:nvSpPr>
        <p:spPr/>
        <p:txBody>
          <a:bodyPr/>
          <a:lstStyle/>
          <a:p>
            <a:pPr>
              <a:buFont typeface="Wingdings" pitchFamily="2" charset="2"/>
              <a:buNone/>
            </a:pPr>
            <a:endParaRPr lang="id-ID" smtClean="0"/>
          </a:p>
        </p:txBody>
      </p:sp>
      <p:sp>
        <p:nvSpPr>
          <p:cNvPr id="48130" name="Title 1"/>
          <p:cNvSpPr>
            <a:spLocks noGrp="1"/>
          </p:cNvSpPr>
          <p:nvPr>
            <p:ph type="title"/>
          </p:nvPr>
        </p:nvSpPr>
        <p:spPr/>
        <p:txBody>
          <a:bodyPr/>
          <a:lstStyle/>
          <a:p>
            <a:endParaRPr lang="id-ID" smtClean="0"/>
          </a:p>
        </p:txBody>
      </p:sp>
      <p:sp>
        <p:nvSpPr>
          <p:cNvPr id="4" name="TextBox 3"/>
          <p:cNvSpPr txBox="1"/>
          <p:nvPr/>
        </p:nvSpPr>
        <p:spPr>
          <a:xfrm>
            <a:off x="0" y="0"/>
            <a:ext cx="9144000" cy="7694613"/>
          </a:xfrm>
          <a:prstGeom prst="rect">
            <a:avLst/>
          </a:prstGeom>
          <a:blipFill>
            <a:blip r:embed="rId3" cstate="print"/>
            <a:tile tx="0" ty="0" sx="100000" sy="100000" flip="none" algn="tl"/>
          </a:blipFill>
        </p:spPr>
        <p:txBody>
          <a:bodyPr>
            <a:spAutoFit/>
          </a:bodyPr>
          <a:lstStyle/>
          <a:p>
            <a:pPr marL="261938">
              <a:buFont typeface="Wingdings" pitchFamily="2" charset="2"/>
              <a:buNone/>
              <a:defRPr/>
            </a:pPr>
            <a:r>
              <a:rPr lang="en-US" sz="2600" dirty="0" err="1"/>
              <a:t>Ditanyakan</a:t>
            </a:r>
            <a:r>
              <a:rPr lang="en-US" sz="2600" dirty="0"/>
              <a:t>  : </a:t>
            </a:r>
            <a:r>
              <a:rPr lang="en-US" sz="2600" dirty="0" err="1"/>
              <a:t>Rekening</a:t>
            </a:r>
            <a:r>
              <a:rPr lang="en-US" sz="2600" dirty="0"/>
              <a:t> yang </a:t>
            </a:r>
            <a:r>
              <a:rPr lang="en-US" sz="2600" dirty="0" err="1"/>
              <a:t>dibayar</a:t>
            </a:r>
            <a:r>
              <a:rPr lang="en-US" sz="2600" dirty="0"/>
              <a:t> </a:t>
            </a:r>
            <a:r>
              <a:rPr lang="en-US" sz="2600" dirty="0" err="1"/>
              <a:t>satu</a:t>
            </a:r>
            <a:r>
              <a:rPr lang="en-US" sz="2600" dirty="0"/>
              <a:t> </a:t>
            </a:r>
            <a:r>
              <a:rPr lang="en-US" sz="2600" dirty="0" err="1"/>
              <a:t>bulan</a:t>
            </a:r>
            <a:r>
              <a:rPr lang="en-US" sz="2600" dirty="0"/>
              <a:t> …..?</a:t>
            </a:r>
          </a:p>
          <a:p>
            <a:pPr marL="261938">
              <a:buFont typeface="Wingdings" pitchFamily="2" charset="2"/>
              <a:buNone/>
              <a:defRPr/>
            </a:pPr>
            <a:endParaRPr lang="en-US" sz="2600" dirty="0"/>
          </a:p>
          <a:p>
            <a:pPr marL="261938">
              <a:buFont typeface="Wingdings" pitchFamily="2" charset="2"/>
              <a:buNone/>
              <a:defRPr/>
            </a:pPr>
            <a:r>
              <a:rPr lang="en-US" sz="2600" dirty="0" err="1"/>
              <a:t>Jawab</a:t>
            </a:r>
            <a:endParaRPr lang="en-US" sz="2600" dirty="0"/>
          </a:p>
          <a:p>
            <a:pPr marL="261938">
              <a:buFont typeface="Wingdings" pitchFamily="2" charset="2"/>
              <a:buNone/>
              <a:defRPr/>
            </a:pPr>
            <a:endParaRPr lang="en-US" sz="2600" dirty="0"/>
          </a:p>
          <a:p>
            <a:pPr marL="261938">
              <a:buFont typeface="Wingdings" pitchFamily="2" charset="2"/>
              <a:buNone/>
              <a:defRPr/>
            </a:pPr>
            <a:r>
              <a:rPr lang="en-US" sz="2600" dirty="0"/>
              <a:t>W = W </a:t>
            </a:r>
            <a:r>
              <a:rPr lang="en-US" sz="2600" dirty="0" err="1"/>
              <a:t>akhir</a:t>
            </a:r>
            <a:r>
              <a:rPr lang="en-US" sz="2600" dirty="0"/>
              <a:t> </a:t>
            </a:r>
            <a:r>
              <a:rPr lang="en-US" sz="2600" dirty="0" err="1"/>
              <a:t>Juli</a:t>
            </a:r>
            <a:r>
              <a:rPr lang="en-US" sz="2600" dirty="0"/>
              <a:t>  - W </a:t>
            </a:r>
            <a:r>
              <a:rPr lang="en-US" sz="2600" dirty="0" err="1"/>
              <a:t>akhir</a:t>
            </a:r>
            <a:r>
              <a:rPr lang="en-US" sz="2600" dirty="0"/>
              <a:t> </a:t>
            </a:r>
            <a:r>
              <a:rPr lang="en-US" sz="2600" dirty="0" err="1"/>
              <a:t>Juni</a:t>
            </a:r>
            <a:endParaRPr lang="en-US" sz="2600" dirty="0"/>
          </a:p>
          <a:p>
            <a:pPr marL="261938">
              <a:buFont typeface="Wingdings" pitchFamily="2" charset="2"/>
              <a:buNone/>
              <a:defRPr/>
            </a:pPr>
            <a:r>
              <a:rPr lang="en-US" sz="2600" dirty="0"/>
              <a:t>W =  3598 – 3452 </a:t>
            </a:r>
          </a:p>
          <a:p>
            <a:pPr marL="261938" indent="-261938">
              <a:buFont typeface="Wingdings" pitchFamily="2" charset="2"/>
              <a:buNone/>
              <a:defRPr/>
            </a:pPr>
            <a:r>
              <a:rPr lang="en-US" sz="2600" dirty="0"/>
              <a:t>        =  146 kWh</a:t>
            </a:r>
          </a:p>
          <a:p>
            <a:pPr marL="261938">
              <a:buFont typeface="Wingdings" pitchFamily="2" charset="2"/>
              <a:buNone/>
              <a:defRPr/>
            </a:pPr>
            <a:r>
              <a:rPr lang="en-US" sz="2600" dirty="0" err="1"/>
              <a:t>Biaya</a:t>
            </a:r>
            <a:r>
              <a:rPr lang="en-US" sz="2600" dirty="0"/>
              <a:t> </a:t>
            </a:r>
            <a:r>
              <a:rPr lang="en-US" sz="2600" dirty="0" err="1"/>
              <a:t>penggunaan</a:t>
            </a:r>
            <a:r>
              <a:rPr lang="en-US" sz="2600" dirty="0"/>
              <a:t> = 146 kWh x </a:t>
            </a:r>
            <a:r>
              <a:rPr lang="en-US" sz="2600" dirty="0" err="1"/>
              <a:t>Rp</a:t>
            </a:r>
            <a:r>
              <a:rPr lang="en-US" sz="2600" dirty="0"/>
              <a:t> 400,00</a:t>
            </a:r>
          </a:p>
          <a:p>
            <a:pPr marL="261938" indent="-261938">
              <a:buFont typeface="Wingdings" pitchFamily="2" charset="2"/>
              <a:buNone/>
              <a:defRPr/>
            </a:pPr>
            <a:r>
              <a:rPr lang="en-US" sz="2600" dirty="0"/>
              <a:t>                                  = </a:t>
            </a:r>
            <a:r>
              <a:rPr lang="en-US" sz="2600" dirty="0" err="1"/>
              <a:t>Rp</a:t>
            </a:r>
            <a:r>
              <a:rPr lang="en-US" sz="2600" dirty="0"/>
              <a:t> 58.400,00</a:t>
            </a:r>
          </a:p>
          <a:p>
            <a:pPr marL="261938">
              <a:buFont typeface="Wingdings" pitchFamily="2" charset="2"/>
              <a:buNone/>
              <a:defRPr/>
            </a:pPr>
            <a:r>
              <a:rPr lang="en-US" sz="2600" dirty="0" err="1"/>
              <a:t>Beban</a:t>
            </a:r>
            <a:r>
              <a:rPr lang="en-US" sz="2600" dirty="0"/>
              <a:t> </a:t>
            </a:r>
            <a:r>
              <a:rPr lang="en-US" sz="2600" dirty="0" err="1"/>
              <a:t>lampu</a:t>
            </a:r>
            <a:r>
              <a:rPr lang="en-US" sz="2600" dirty="0"/>
              <a:t> </a:t>
            </a:r>
            <a:r>
              <a:rPr lang="en-US" sz="2600" dirty="0" err="1"/>
              <a:t>jalan</a:t>
            </a:r>
            <a:r>
              <a:rPr lang="en-US" sz="2600" dirty="0"/>
              <a:t>  = 10 % x </a:t>
            </a:r>
            <a:r>
              <a:rPr lang="en-US" sz="2600" dirty="0" err="1"/>
              <a:t>Rp</a:t>
            </a:r>
            <a:r>
              <a:rPr lang="en-US" sz="2600" dirty="0"/>
              <a:t> 58.400,00</a:t>
            </a:r>
          </a:p>
          <a:p>
            <a:pPr marL="261938" indent="-261938">
              <a:buFont typeface="Wingdings" pitchFamily="2" charset="2"/>
              <a:buNone/>
              <a:defRPr/>
            </a:pPr>
            <a:r>
              <a:rPr lang="en-US" sz="2600" dirty="0"/>
              <a:t>                                   = 5.840,00</a:t>
            </a:r>
          </a:p>
          <a:p>
            <a:pPr marL="261938">
              <a:buFont typeface="Wingdings" pitchFamily="2" charset="2"/>
              <a:buNone/>
              <a:defRPr/>
            </a:pPr>
            <a:r>
              <a:rPr lang="en-US" sz="2600" dirty="0" err="1"/>
              <a:t>Administrasi</a:t>
            </a:r>
            <a:r>
              <a:rPr lang="en-US" sz="2600" dirty="0"/>
              <a:t> </a:t>
            </a:r>
            <a:r>
              <a:rPr lang="en-US" sz="2600" dirty="0" err="1"/>
              <a:t>pelanggang</a:t>
            </a:r>
            <a:r>
              <a:rPr lang="en-US" sz="2600" dirty="0"/>
              <a:t> = </a:t>
            </a:r>
            <a:r>
              <a:rPr lang="en-US" sz="2600" dirty="0" err="1"/>
              <a:t>Rp</a:t>
            </a:r>
            <a:r>
              <a:rPr lang="en-US" sz="2600" dirty="0"/>
              <a:t> 10.000,00</a:t>
            </a:r>
          </a:p>
          <a:p>
            <a:pPr marL="261938">
              <a:buFont typeface="Wingdings" pitchFamily="2" charset="2"/>
              <a:buNone/>
              <a:defRPr/>
            </a:pPr>
            <a:r>
              <a:rPr lang="en-US" sz="2600" dirty="0" err="1"/>
              <a:t>Administrasi</a:t>
            </a:r>
            <a:r>
              <a:rPr lang="en-US" sz="2600" dirty="0"/>
              <a:t> bank             = </a:t>
            </a:r>
            <a:r>
              <a:rPr lang="en-US" sz="2600" dirty="0" err="1"/>
              <a:t>Rp</a:t>
            </a:r>
            <a:r>
              <a:rPr lang="en-US" sz="2600" dirty="0"/>
              <a:t> 1.600,00</a:t>
            </a:r>
          </a:p>
          <a:p>
            <a:pPr marL="261938">
              <a:buFont typeface="Wingdings" pitchFamily="2" charset="2"/>
              <a:buNone/>
              <a:defRPr/>
            </a:pPr>
            <a:r>
              <a:rPr lang="en-US" sz="2600" dirty="0" err="1"/>
              <a:t>Jumlah</a:t>
            </a:r>
            <a:r>
              <a:rPr lang="en-US" sz="2600" dirty="0"/>
              <a:t> </a:t>
            </a:r>
            <a:r>
              <a:rPr lang="en-US" sz="2600" dirty="0" err="1"/>
              <a:t>rekening</a:t>
            </a:r>
            <a:r>
              <a:rPr lang="en-US" sz="2600" dirty="0"/>
              <a:t> yang </a:t>
            </a:r>
            <a:r>
              <a:rPr lang="en-US" sz="2600" dirty="0" err="1"/>
              <a:t>dibayar</a:t>
            </a:r>
            <a:r>
              <a:rPr lang="en-US" sz="2600" dirty="0"/>
              <a:t> </a:t>
            </a:r>
            <a:r>
              <a:rPr lang="en-US" sz="2600" dirty="0" err="1"/>
              <a:t>selama</a:t>
            </a:r>
            <a:r>
              <a:rPr lang="en-US" sz="2600" dirty="0"/>
              <a:t> </a:t>
            </a:r>
            <a:r>
              <a:rPr lang="en-US" sz="2600" dirty="0" err="1"/>
              <a:t>satu</a:t>
            </a:r>
            <a:r>
              <a:rPr lang="en-US" sz="2600" dirty="0"/>
              <a:t> </a:t>
            </a:r>
            <a:r>
              <a:rPr lang="en-US" sz="2600" dirty="0" err="1"/>
              <a:t>bulan</a:t>
            </a:r>
            <a:r>
              <a:rPr lang="en-US" sz="2600" dirty="0"/>
              <a:t> </a:t>
            </a:r>
            <a:r>
              <a:rPr lang="en-US" sz="2600" dirty="0" err="1"/>
              <a:t>adalah</a:t>
            </a:r>
            <a:endParaRPr lang="en-US" sz="2600" dirty="0"/>
          </a:p>
          <a:p>
            <a:pPr marL="261938">
              <a:buFont typeface="Wingdings" pitchFamily="2" charset="2"/>
              <a:buNone/>
              <a:defRPr/>
            </a:pPr>
            <a:r>
              <a:rPr lang="en-US" sz="2600" dirty="0" err="1"/>
              <a:t>Rp</a:t>
            </a:r>
            <a:r>
              <a:rPr lang="en-US" sz="2600" dirty="0"/>
              <a:t> 58.400,00 + </a:t>
            </a:r>
            <a:r>
              <a:rPr lang="en-US" sz="2600" dirty="0" err="1"/>
              <a:t>Rp</a:t>
            </a:r>
            <a:r>
              <a:rPr lang="en-US" sz="2600" dirty="0"/>
              <a:t> 5.840,00 + </a:t>
            </a:r>
            <a:r>
              <a:rPr lang="en-US" sz="2600" dirty="0" err="1"/>
              <a:t>Rp</a:t>
            </a:r>
            <a:r>
              <a:rPr lang="en-US" sz="2600" dirty="0"/>
              <a:t> 10.000,00 + </a:t>
            </a:r>
            <a:r>
              <a:rPr lang="en-US" sz="2600" dirty="0" err="1"/>
              <a:t>Rp</a:t>
            </a:r>
            <a:r>
              <a:rPr lang="en-US" sz="2600" dirty="0"/>
              <a:t> 1.600,00 =</a:t>
            </a:r>
            <a:r>
              <a:rPr lang="en-US" sz="2600" dirty="0" err="1"/>
              <a:t>Rp</a:t>
            </a:r>
            <a:r>
              <a:rPr lang="en-US" sz="2600" dirty="0"/>
              <a:t>  75.840,00</a:t>
            </a:r>
          </a:p>
          <a:p>
            <a:pPr marL="261938">
              <a:buFont typeface="Wingdings" pitchFamily="2" charset="2"/>
              <a:buNone/>
              <a:defRPr/>
            </a:pPr>
            <a:r>
              <a:rPr lang="en-US" sz="2600" dirty="0"/>
              <a:t>(</a:t>
            </a:r>
            <a:r>
              <a:rPr lang="en-US" sz="2600" dirty="0" err="1"/>
              <a:t>tujuh</a:t>
            </a:r>
            <a:r>
              <a:rPr lang="en-US" sz="2600" dirty="0"/>
              <a:t> </a:t>
            </a:r>
            <a:r>
              <a:rPr lang="en-US" sz="2600" dirty="0" err="1"/>
              <a:t>puluh</a:t>
            </a:r>
            <a:r>
              <a:rPr lang="en-US" sz="2600" dirty="0"/>
              <a:t> lima </a:t>
            </a:r>
            <a:r>
              <a:rPr lang="en-US" sz="2600" dirty="0" err="1"/>
              <a:t>ribu</a:t>
            </a:r>
            <a:r>
              <a:rPr lang="en-US" sz="2600" dirty="0"/>
              <a:t> </a:t>
            </a:r>
            <a:r>
              <a:rPr lang="en-US" sz="2600" dirty="0" err="1"/>
              <a:t>delapan</a:t>
            </a:r>
            <a:r>
              <a:rPr lang="en-US" sz="2600" dirty="0"/>
              <a:t> </a:t>
            </a:r>
            <a:r>
              <a:rPr lang="en-US" sz="2600" dirty="0" err="1"/>
              <a:t>ratus</a:t>
            </a:r>
            <a:r>
              <a:rPr lang="en-US" sz="2600" dirty="0"/>
              <a:t> </a:t>
            </a:r>
            <a:r>
              <a:rPr lang="en-US" sz="2600" dirty="0" err="1"/>
              <a:t>empat</a:t>
            </a:r>
            <a:r>
              <a:rPr lang="en-US" sz="2600" dirty="0"/>
              <a:t> </a:t>
            </a:r>
            <a:r>
              <a:rPr lang="en-US" sz="2600" dirty="0" err="1"/>
              <a:t>puluh</a:t>
            </a:r>
            <a:r>
              <a:rPr lang="en-US" sz="2600" dirty="0"/>
              <a:t> rupiah)</a:t>
            </a:r>
          </a:p>
          <a:p>
            <a:pPr marL="261938" indent="-261938">
              <a:buFont typeface="Wingdings" pitchFamily="2" charset="2"/>
              <a:buNone/>
              <a:defRPr/>
            </a:pPr>
            <a:r>
              <a:rPr lang="en-US" sz="2600" dirty="0">
                <a:solidFill>
                  <a:schemeClr val="bg1"/>
                </a:solidFill>
              </a:rPr>
              <a:t> </a:t>
            </a:r>
          </a:p>
          <a:p>
            <a:pPr marL="261938" indent="-261938">
              <a:defRPr/>
            </a:pPr>
            <a:endParaRPr lang="en-US" sz="2600" dirty="0">
              <a:solidFill>
                <a:schemeClr val="bg1"/>
              </a:solidFill>
            </a:endParaRPr>
          </a:p>
        </p:txBody>
      </p:sp>
    </p:spTree>
  </p:cSld>
  <p:clrMapOvr>
    <a:masterClrMapping/>
  </p:clrMapOvr>
  <p:transition>
    <p:wheel spokes="8"/>
    <p:sndAc>
      <p:stSnd>
        <p:snd r:embed="rId2" name="camera.wav"/>
      </p:stSnd>
    </p:sndAc>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a:xfrm>
            <a:off x="457200" y="277813"/>
            <a:ext cx="8147248" cy="774923"/>
          </a:xfrm>
          <a:blipFill>
            <a:blip r:embed="rId2" cstate="print"/>
            <a:tile tx="0" ty="0" sx="100000" sy="100000" flip="none" algn="tl"/>
          </a:blipFill>
        </p:spPr>
        <p:txBody>
          <a:bodyPr>
            <a:normAutofit/>
          </a:bodyPr>
          <a:lstStyle/>
          <a:p>
            <a:pPr algn="ctr" eaLnBrk="1" hangingPunct="1">
              <a:defRPr/>
            </a:pPr>
            <a:r>
              <a:rPr lang="en-US" sz="3600" smtClean="0">
                <a:solidFill>
                  <a:srgbClr val="FFFF00"/>
                </a:solidFill>
                <a:latin typeface="Arial Rounded MT Bold" pitchFamily="34" charset="0"/>
              </a:rPr>
              <a:t>Latihan</a:t>
            </a:r>
            <a:r>
              <a:rPr lang="id-ID" sz="3600" smtClean="0">
                <a:solidFill>
                  <a:srgbClr val="FFFF00"/>
                </a:solidFill>
                <a:latin typeface="Arial Rounded MT Bold" pitchFamily="34" charset="0"/>
              </a:rPr>
              <a:t> Soal</a:t>
            </a:r>
            <a:endParaRPr lang="en-US" sz="3600" smtClean="0">
              <a:solidFill>
                <a:srgbClr val="FFFF00"/>
              </a:solidFill>
              <a:latin typeface="Arial Rounded MT Bold" pitchFamily="34" charset="0"/>
            </a:endParaRPr>
          </a:p>
        </p:txBody>
      </p:sp>
      <p:sp>
        <p:nvSpPr>
          <p:cNvPr id="54275" name="Rectangle 3"/>
          <p:cNvSpPr>
            <a:spLocks noGrp="1" noChangeArrowheads="1"/>
          </p:cNvSpPr>
          <p:nvPr>
            <p:ph type="body" sz="half" idx="1"/>
          </p:nvPr>
        </p:nvSpPr>
        <p:spPr>
          <a:xfrm>
            <a:off x="533400" y="1143000"/>
            <a:ext cx="8071048" cy="5181600"/>
          </a:xfrm>
        </p:spPr>
        <p:txBody>
          <a:bodyPr>
            <a:normAutofit lnSpcReduction="10000"/>
          </a:bodyPr>
          <a:lstStyle/>
          <a:p>
            <a:pPr eaLnBrk="1" hangingPunct="1">
              <a:buFont typeface="Wingdings" pitchFamily="2" charset="2"/>
              <a:buNone/>
              <a:defRPr/>
            </a:pPr>
            <a:r>
              <a:rPr lang="en-US" sz="2800" smtClean="0">
                <a:effectLst>
                  <a:outerShdw blurRad="38100" dist="38100" dir="2700000" algn="tl">
                    <a:srgbClr val="FFFFFF"/>
                  </a:outerShdw>
                </a:effectLst>
              </a:rPr>
              <a:t>1.Sebuah ketel listrik dihubungkan ke stop kontak listrik PLN bertegangan 220 V sehingga kuat arus listrik yang mengalir melalui elemen pemanasnya 25 A. Tentukan energi listrik yang digunakan ketel setelah 1 jam.</a:t>
            </a:r>
          </a:p>
          <a:p>
            <a:pPr eaLnBrk="1" hangingPunct="1">
              <a:buFont typeface="Wingdings" pitchFamily="2" charset="2"/>
              <a:buNone/>
              <a:defRPr/>
            </a:pPr>
            <a:endParaRPr lang="en-US" sz="2800" smtClean="0">
              <a:effectLst>
                <a:outerShdw blurRad="38100" dist="38100" dir="2700000" algn="tl">
                  <a:srgbClr val="FFFFFF"/>
                </a:outerShdw>
              </a:effectLst>
            </a:endParaRPr>
          </a:p>
          <a:p>
            <a:pPr eaLnBrk="1" hangingPunct="1">
              <a:buFont typeface="Wingdings" pitchFamily="2" charset="2"/>
              <a:buNone/>
              <a:defRPr/>
            </a:pPr>
            <a:r>
              <a:rPr lang="en-US" sz="2800" smtClean="0">
                <a:effectLst>
                  <a:outerShdw blurRad="38100" dist="38100" dir="2700000" algn="tl">
                    <a:srgbClr val="FFFFFF"/>
                  </a:outerShdw>
                </a:effectLst>
              </a:rPr>
              <a:t>2. Sebuah lampu pijar dihubungkan ke baterai bertegangan 12 V sehingga kuat arus 2 A mengalir melaluinya. Jika energi listrik yang diserap lampu 7200 J, berapa lama lampu tersebut menyala?</a:t>
            </a:r>
          </a:p>
        </p:txBody>
      </p:sp>
      <p:sp>
        <p:nvSpPr>
          <p:cNvPr id="15364" name="AutoShape 4">
            <a:hlinkClick r:id="" action="ppaction://hlinkshowjump?jump=nextslide" highlightClick="1"/>
          </p:cNvPr>
          <p:cNvSpPr>
            <a:spLocks noChangeArrowheads="1"/>
          </p:cNvSpPr>
          <p:nvPr/>
        </p:nvSpPr>
        <p:spPr bwMode="auto">
          <a:xfrm>
            <a:off x="8077200" y="6400800"/>
            <a:ext cx="304800" cy="304800"/>
          </a:xfrm>
          <a:prstGeom prst="actionButtonForwardNext">
            <a:avLst/>
          </a:prstGeom>
          <a:solidFill>
            <a:schemeClr val="accent1"/>
          </a:solidFill>
          <a:ln w="9525">
            <a:noFill/>
            <a:miter lim="800000"/>
            <a:headEnd/>
            <a:tailEnd/>
          </a:ln>
        </p:spPr>
        <p:txBody>
          <a:bodyPr wrap="none" anchor="ctr"/>
          <a:lstStyle/>
          <a:p>
            <a:endParaRPr lang="id-ID"/>
          </a:p>
        </p:txBody>
      </p:sp>
      <p:sp>
        <p:nvSpPr>
          <p:cNvPr id="15365" name="AutoShape 5">
            <a:hlinkClick r:id="" action="ppaction://hlinkshowjump?jump=previousslide" highlightClick="1"/>
          </p:cNvPr>
          <p:cNvSpPr>
            <a:spLocks noChangeArrowheads="1"/>
          </p:cNvSpPr>
          <p:nvPr/>
        </p:nvSpPr>
        <p:spPr bwMode="auto">
          <a:xfrm>
            <a:off x="7696200" y="6400800"/>
            <a:ext cx="304800" cy="304800"/>
          </a:xfrm>
          <a:prstGeom prst="actionButtonBackPrevious">
            <a:avLst/>
          </a:prstGeom>
          <a:solidFill>
            <a:schemeClr val="accent1"/>
          </a:solidFill>
          <a:ln w="9525">
            <a:noFill/>
            <a:miter lim="800000"/>
            <a:headEnd/>
            <a:tailEnd/>
          </a:ln>
        </p:spPr>
        <p:txBody>
          <a:bodyPr wrap="none" anchor="ctr"/>
          <a:lstStyle/>
          <a:p>
            <a:endParaRPr lang="id-ID"/>
          </a:p>
        </p:txBody>
      </p:sp>
      <p:sp>
        <p:nvSpPr>
          <p:cNvPr id="15366" name="AutoShape 6">
            <a:hlinkClick r:id="rId3" action="ppaction://hlinksldjump" highlightClick="1"/>
          </p:cNvPr>
          <p:cNvSpPr>
            <a:spLocks noChangeArrowheads="1"/>
          </p:cNvSpPr>
          <p:nvPr/>
        </p:nvSpPr>
        <p:spPr bwMode="auto">
          <a:xfrm>
            <a:off x="8458200" y="6400800"/>
            <a:ext cx="304800" cy="304800"/>
          </a:xfrm>
          <a:prstGeom prst="actionButtonHome">
            <a:avLst/>
          </a:prstGeom>
          <a:solidFill>
            <a:schemeClr val="accent1"/>
          </a:solidFill>
          <a:ln w="9525">
            <a:noFill/>
            <a:miter lim="800000"/>
            <a:headEnd/>
            <a:tailEnd/>
          </a:ln>
        </p:spPr>
        <p:txBody>
          <a:bodyPr wrap="none" anchor="ctr"/>
          <a:lstStyle/>
          <a:p>
            <a:endParaRPr lang="id-ID"/>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bg>
      <p:bgPr>
        <a:blipFill dpi="0" rotWithShape="1">
          <a:blip r:embed="rId3" cstate="print"/>
          <a:srcRect/>
          <a:tile tx="0" ty="0" sx="100000" sy="100000" flip="none" algn="tl"/>
        </a:blipFill>
        <a:effectLst/>
      </p:bgPr>
    </p:bg>
    <p:spTree>
      <p:nvGrpSpPr>
        <p:cNvPr id="1" name=""/>
        <p:cNvGrpSpPr/>
        <p:nvPr/>
      </p:nvGrpSpPr>
      <p:grpSpPr>
        <a:xfrm>
          <a:off x="0" y="0"/>
          <a:ext cx="0" cy="0"/>
          <a:chOff x="0" y="0"/>
          <a:chExt cx="0" cy="0"/>
        </a:xfrm>
      </p:grpSpPr>
      <p:sp>
        <p:nvSpPr>
          <p:cNvPr id="25622" name="Rectangle 22"/>
          <p:cNvSpPr>
            <a:spLocks noGrp="1" noChangeArrowheads="1"/>
          </p:cNvSpPr>
          <p:nvPr>
            <p:ph type="title"/>
          </p:nvPr>
        </p:nvSpPr>
        <p:spPr>
          <a:blipFill>
            <a:blip r:embed="rId4" cstate="print"/>
            <a:tile tx="0" ty="0" sx="100000" sy="100000" flip="none" algn="tl"/>
          </a:blipFill>
        </p:spPr>
        <p:txBody>
          <a:bodyPr>
            <a:normAutofit/>
          </a:bodyPr>
          <a:lstStyle/>
          <a:p>
            <a:pPr algn="ctr" eaLnBrk="1" hangingPunct="1">
              <a:defRPr/>
            </a:pPr>
            <a:r>
              <a:rPr lang="en-US" sz="5400" smtClean="0">
                <a:solidFill>
                  <a:srgbClr val="FFFF00"/>
                </a:solidFill>
                <a:latin typeface="Arial Rounded MT Bold" pitchFamily="34" charset="0"/>
              </a:rPr>
              <a:t>Daftar isi</a:t>
            </a:r>
          </a:p>
        </p:txBody>
      </p:sp>
      <p:sp>
        <p:nvSpPr>
          <p:cNvPr id="25623" name="Rectangle 23"/>
          <p:cNvSpPr>
            <a:spLocks noGrp="1" noChangeArrowheads="1"/>
          </p:cNvSpPr>
          <p:nvPr>
            <p:ph type="body" idx="1"/>
          </p:nvPr>
        </p:nvSpPr>
        <p:spPr>
          <a:xfrm>
            <a:off x="457200" y="1481329"/>
            <a:ext cx="7787208" cy="4683975"/>
          </a:xfrm>
          <a:blipFill>
            <a:blip r:embed="rId5" cstate="print"/>
            <a:tile tx="0" ty="0" sx="100000" sy="100000" flip="none" algn="tl"/>
          </a:blipFill>
        </p:spPr>
        <p:txBody>
          <a:bodyPr>
            <a:normAutofit/>
          </a:bodyPr>
          <a:lstStyle/>
          <a:p>
            <a:pPr marL="817563" indent="-720725" eaLnBrk="1" hangingPunct="1">
              <a:buFont typeface="Wingdings" pitchFamily="2" charset="2"/>
              <a:buChar char="q"/>
              <a:defRPr/>
            </a:pPr>
            <a:r>
              <a:rPr lang="en-US" sz="4000" smtClean="0"/>
              <a:t>Energi </a:t>
            </a:r>
            <a:r>
              <a:rPr lang="en-US" sz="4000" smtClean="0"/>
              <a:t>Listrik</a:t>
            </a:r>
          </a:p>
          <a:p>
            <a:pPr marL="817563" indent="-720725" eaLnBrk="1" hangingPunct="1">
              <a:buFont typeface="Wingdings" pitchFamily="2" charset="2"/>
              <a:buChar char="q"/>
              <a:defRPr/>
            </a:pPr>
            <a:r>
              <a:rPr lang="en-US" sz="4000" smtClean="0"/>
              <a:t>Perubahan </a:t>
            </a:r>
            <a:r>
              <a:rPr lang="en-US" sz="4000" smtClean="0"/>
              <a:t>Listrik Menjadi Kalor</a:t>
            </a:r>
          </a:p>
          <a:p>
            <a:pPr marL="817563" indent="-720725" eaLnBrk="1" hangingPunct="1">
              <a:buFont typeface="Wingdings" pitchFamily="2" charset="2"/>
              <a:buChar char="q"/>
              <a:defRPr/>
            </a:pPr>
            <a:r>
              <a:rPr lang="en-US" sz="4000" smtClean="0"/>
              <a:t>Daya </a:t>
            </a:r>
            <a:r>
              <a:rPr lang="en-US" sz="4000" smtClean="0"/>
              <a:t>Listrik</a:t>
            </a:r>
          </a:p>
          <a:p>
            <a:pPr marL="817563" indent="-720725" eaLnBrk="1" hangingPunct="1">
              <a:buFont typeface="Wingdings" pitchFamily="2" charset="2"/>
              <a:buChar char="q"/>
              <a:defRPr/>
            </a:pPr>
            <a:r>
              <a:rPr lang="en-US" sz="4000" smtClean="0"/>
              <a:t>Hemat Energi</a:t>
            </a:r>
            <a:r>
              <a:rPr lang="id-ID" sz="4000" smtClean="0"/>
              <a:t> </a:t>
            </a:r>
            <a:endParaRPr lang="en-US" smtClean="0"/>
          </a:p>
        </p:txBody>
      </p:sp>
      <p:sp>
        <p:nvSpPr>
          <p:cNvPr id="5129" name="AutoShape 24">
            <a:hlinkClick r:id="rId6" action="ppaction://hlinksldjump" highlightClick="1"/>
          </p:cNvPr>
          <p:cNvSpPr>
            <a:spLocks noChangeArrowheads="1"/>
          </p:cNvSpPr>
          <p:nvPr/>
        </p:nvSpPr>
        <p:spPr bwMode="auto">
          <a:xfrm>
            <a:off x="533400" y="3505200"/>
            <a:ext cx="304800" cy="304800"/>
          </a:xfrm>
          <a:prstGeom prst="actionButtonBlank">
            <a:avLst/>
          </a:prstGeom>
          <a:solidFill>
            <a:schemeClr val="accent1"/>
          </a:solidFill>
          <a:ln w="9525">
            <a:noFill/>
            <a:miter lim="800000"/>
            <a:headEnd/>
            <a:tailEnd/>
          </a:ln>
        </p:spPr>
        <p:txBody>
          <a:bodyPr wrap="none" anchor="ctr"/>
          <a:lstStyle/>
          <a:p>
            <a:endParaRPr lang="id-ID"/>
          </a:p>
        </p:txBody>
      </p:sp>
      <p:sp>
        <p:nvSpPr>
          <p:cNvPr id="5130" name="AutoShape 25">
            <a:hlinkClick r:id="rId7" action="ppaction://hlinksldjump" highlightClick="1"/>
          </p:cNvPr>
          <p:cNvSpPr>
            <a:spLocks noChangeArrowheads="1"/>
          </p:cNvSpPr>
          <p:nvPr/>
        </p:nvSpPr>
        <p:spPr bwMode="auto">
          <a:xfrm>
            <a:off x="533400" y="2971800"/>
            <a:ext cx="304800" cy="304800"/>
          </a:xfrm>
          <a:prstGeom prst="actionButtonBlank">
            <a:avLst/>
          </a:prstGeom>
          <a:solidFill>
            <a:schemeClr val="accent1"/>
          </a:solidFill>
          <a:ln w="9525">
            <a:noFill/>
            <a:miter lim="800000"/>
            <a:headEnd/>
            <a:tailEnd/>
          </a:ln>
        </p:spPr>
        <p:txBody>
          <a:bodyPr wrap="none" anchor="ctr"/>
          <a:lstStyle/>
          <a:p>
            <a:endParaRPr lang="id-ID"/>
          </a:p>
        </p:txBody>
      </p:sp>
      <p:sp>
        <p:nvSpPr>
          <p:cNvPr id="5131" name="AutoShape 26">
            <a:hlinkClick r:id="rId8" action="ppaction://hlinksldjump" highlightClick="1"/>
          </p:cNvPr>
          <p:cNvSpPr>
            <a:spLocks noChangeArrowheads="1"/>
          </p:cNvSpPr>
          <p:nvPr/>
        </p:nvSpPr>
        <p:spPr bwMode="auto">
          <a:xfrm>
            <a:off x="533400" y="2362200"/>
            <a:ext cx="304800" cy="304800"/>
          </a:xfrm>
          <a:prstGeom prst="actionButtonBlank">
            <a:avLst/>
          </a:prstGeom>
          <a:solidFill>
            <a:schemeClr val="accent1"/>
          </a:solidFill>
          <a:ln w="9525">
            <a:noFill/>
            <a:miter lim="800000"/>
            <a:headEnd/>
            <a:tailEnd/>
          </a:ln>
        </p:spPr>
        <p:txBody>
          <a:bodyPr wrap="none" anchor="ctr"/>
          <a:lstStyle/>
          <a:p>
            <a:endParaRPr lang="id-ID"/>
          </a:p>
        </p:txBody>
      </p:sp>
      <p:sp>
        <p:nvSpPr>
          <p:cNvPr id="5132" name="AutoShape 27">
            <a:hlinkClick r:id="rId8" action="ppaction://hlinksldjump" highlightClick="1"/>
          </p:cNvPr>
          <p:cNvSpPr>
            <a:spLocks noChangeArrowheads="1"/>
          </p:cNvSpPr>
          <p:nvPr/>
        </p:nvSpPr>
        <p:spPr bwMode="auto">
          <a:xfrm>
            <a:off x="533400" y="1752600"/>
            <a:ext cx="304800" cy="304800"/>
          </a:xfrm>
          <a:prstGeom prst="actionButtonBlank">
            <a:avLst/>
          </a:prstGeom>
          <a:solidFill>
            <a:schemeClr val="accent1"/>
          </a:solidFill>
          <a:ln w="9525">
            <a:noFill/>
            <a:miter lim="800000"/>
            <a:headEnd/>
            <a:tailEnd/>
          </a:ln>
        </p:spPr>
        <p:txBody>
          <a:bodyPr wrap="none" anchor="ctr"/>
          <a:lstStyle/>
          <a:p>
            <a:endParaRPr lang="id-ID"/>
          </a:p>
        </p:txBody>
      </p:sp>
    </p:spTree>
  </p:cSld>
  <p:clrMapOvr>
    <a:masterClrMapping/>
  </p:clrMapOvr>
  <p:transition>
    <p:wheel spokes="8"/>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25622"/>
                                        </p:tgtEl>
                                        <p:attrNameLst>
                                          <p:attrName>style.visibility</p:attrName>
                                        </p:attrNameLst>
                                      </p:cBhvr>
                                      <p:to>
                                        <p:strVal val="visible"/>
                                      </p:to>
                                    </p:set>
                                    <p:animEffect transition="in" filter="blinds(horizontal)">
                                      <p:cBhvr>
                                        <p:cTn id="7" dur="500"/>
                                        <p:tgtEl>
                                          <p:spTgt spid="25622"/>
                                        </p:tgtEl>
                                      </p:cBhvr>
                                    </p:animEffect>
                                  </p:childTnLst>
                                </p:cTn>
                              </p:par>
                            </p:childTnLst>
                          </p:cTn>
                        </p:par>
                        <p:par>
                          <p:cTn id="8" fill="hold">
                            <p:stCondLst>
                              <p:cond delay="500"/>
                            </p:stCondLst>
                            <p:childTnLst>
                              <p:par>
                                <p:cTn id="9" presetID="45" presetClass="entr" presetSubtype="0" fill="hold" nodeType="afterEffect">
                                  <p:stCondLst>
                                    <p:cond delay="0"/>
                                  </p:stCondLst>
                                  <p:iterate type="lt">
                                    <p:tmPct val="10000"/>
                                  </p:iterate>
                                  <p:childTnLst>
                                    <p:set>
                                      <p:cBhvr>
                                        <p:cTn id="10" dur="1" fill="hold">
                                          <p:stCondLst>
                                            <p:cond delay="0"/>
                                          </p:stCondLst>
                                        </p:cTn>
                                        <p:tgtEl>
                                          <p:spTgt spid="25623">
                                            <p:txEl>
                                              <p:pRg st="0" end="0"/>
                                            </p:txEl>
                                          </p:spTgt>
                                        </p:tgtEl>
                                        <p:attrNameLst>
                                          <p:attrName>style.visibility</p:attrName>
                                        </p:attrNameLst>
                                      </p:cBhvr>
                                      <p:to>
                                        <p:strVal val="visible"/>
                                      </p:to>
                                    </p:set>
                                    <p:animEffect transition="in" filter="fade">
                                      <p:cBhvr>
                                        <p:cTn id="11" dur="2000"/>
                                        <p:tgtEl>
                                          <p:spTgt spid="25623">
                                            <p:txEl>
                                              <p:pRg st="0" end="0"/>
                                            </p:txEl>
                                          </p:spTgt>
                                        </p:tgtEl>
                                      </p:cBhvr>
                                    </p:animEffect>
                                    <p:anim calcmode="lin" valueType="num">
                                      <p:cBhvr>
                                        <p:cTn id="12" dur="2000" fill="hold"/>
                                        <p:tgtEl>
                                          <p:spTgt spid="25623">
                                            <p:txEl>
                                              <p:pRg st="0" end="0"/>
                                            </p:txEl>
                                          </p:spTgt>
                                        </p:tgtEl>
                                        <p:attrNameLst>
                                          <p:attrName>ppt_w</p:attrName>
                                        </p:attrNameLst>
                                      </p:cBhvr>
                                      <p:tavLst>
                                        <p:tav tm="0" fmla="#ppt_w*sin(2.5*pi*$)">
                                          <p:val>
                                            <p:fltVal val="0"/>
                                          </p:val>
                                        </p:tav>
                                        <p:tav tm="100000">
                                          <p:val>
                                            <p:fltVal val="1"/>
                                          </p:val>
                                        </p:tav>
                                      </p:tavLst>
                                    </p:anim>
                                    <p:anim calcmode="lin" valueType="num">
                                      <p:cBhvr>
                                        <p:cTn id="13" dur="2000" fill="hold"/>
                                        <p:tgtEl>
                                          <p:spTgt spid="25623">
                                            <p:txEl>
                                              <p:pRg st="0" end="0"/>
                                            </p:txEl>
                                          </p:spTgt>
                                        </p:tgtEl>
                                        <p:attrNameLst>
                                          <p:attrName>ppt_h</p:attrName>
                                        </p:attrNameLst>
                                      </p:cBhvr>
                                      <p:tavLst>
                                        <p:tav tm="0">
                                          <p:val>
                                            <p:strVal val="#ppt_h"/>
                                          </p:val>
                                        </p:tav>
                                        <p:tav tm="100000">
                                          <p:val>
                                            <p:strVal val="#ppt_h"/>
                                          </p:val>
                                        </p:tav>
                                      </p:tavLst>
                                    </p:anim>
                                  </p:childTnLst>
                                </p:cTn>
                              </p:par>
                            </p:childTnLst>
                          </p:cTn>
                        </p:par>
                        <p:par>
                          <p:cTn id="14" fill="hold">
                            <p:stCondLst>
                              <p:cond delay="4900"/>
                            </p:stCondLst>
                            <p:childTnLst>
                              <p:par>
                                <p:cTn id="15" presetID="45" presetClass="entr" presetSubtype="0" fill="hold" nodeType="afterEffect">
                                  <p:stCondLst>
                                    <p:cond delay="0"/>
                                  </p:stCondLst>
                                  <p:iterate type="lt">
                                    <p:tmPct val="10000"/>
                                  </p:iterate>
                                  <p:childTnLst>
                                    <p:set>
                                      <p:cBhvr>
                                        <p:cTn id="16" dur="1" fill="hold">
                                          <p:stCondLst>
                                            <p:cond delay="0"/>
                                          </p:stCondLst>
                                        </p:cTn>
                                        <p:tgtEl>
                                          <p:spTgt spid="25623">
                                            <p:txEl>
                                              <p:pRg st="1" end="1"/>
                                            </p:txEl>
                                          </p:spTgt>
                                        </p:tgtEl>
                                        <p:attrNameLst>
                                          <p:attrName>style.visibility</p:attrName>
                                        </p:attrNameLst>
                                      </p:cBhvr>
                                      <p:to>
                                        <p:strVal val="visible"/>
                                      </p:to>
                                    </p:set>
                                    <p:animEffect transition="in" filter="fade">
                                      <p:cBhvr>
                                        <p:cTn id="17" dur="2000"/>
                                        <p:tgtEl>
                                          <p:spTgt spid="25623">
                                            <p:txEl>
                                              <p:pRg st="1" end="1"/>
                                            </p:txEl>
                                          </p:spTgt>
                                        </p:tgtEl>
                                      </p:cBhvr>
                                    </p:animEffect>
                                    <p:anim calcmode="lin" valueType="num">
                                      <p:cBhvr>
                                        <p:cTn id="18" dur="2000" fill="hold"/>
                                        <p:tgtEl>
                                          <p:spTgt spid="25623">
                                            <p:txEl>
                                              <p:pRg st="1" end="1"/>
                                            </p:txEl>
                                          </p:spTgt>
                                        </p:tgtEl>
                                        <p:attrNameLst>
                                          <p:attrName>ppt_w</p:attrName>
                                        </p:attrNameLst>
                                      </p:cBhvr>
                                      <p:tavLst>
                                        <p:tav tm="0" fmla="#ppt_w*sin(2.5*pi*$)">
                                          <p:val>
                                            <p:fltVal val="0"/>
                                          </p:val>
                                        </p:tav>
                                        <p:tav tm="100000">
                                          <p:val>
                                            <p:fltVal val="1"/>
                                          </p:val>
                                        </p:tav>
                                      </p:tavLst>
                                    </p:anim>
                                    <p:anim calcmode="lin" valueType="num">
                                      <p:cBhvr>
                                        <p:cTn id="19" dur="2000" fill="hold"/>
                                        <p:tgtEl>
                                          <p:spTgt spid="25623">
                                            <p:txEl>
                                              <p:pRg st="1" end="1"/>
                                            </p:txEl>
                                          </p:spTgt>
                                        </p:tgtEl>
                                        <p:attrNameLst>
                                          <p:attrName>ppt_h</p:attrName>
                                        </p:attrNameLst>
                                      </p:cBhvr>
                                      <p:tavLst>
                                        <p:tav tm="0">
                                          <p:val>
                                            <p:strVal val="#ppt_h"/>
                                          </p:val>
                                        </p:tav>
                                        <p:tav tm="100000">
                                          <p:val>
                                            <p:strVal val="#ppt_h"/>
                                          </p:val>
                                        </p:tav>
                                      </p:tavLst>
                                    </p:anim>
                                  </p:childTnLst>
                                </p:cTn>
                              </p:par>
                            </p:childTnLst>
                          </p:cTn>
                        </p:par>
                        <p:par>
                          <p:cTn id="20" fill="hold">
                            <p:stCondLst>
                              <p:cond delay="12300"/>
                            </p:stCondLst>
                            <p:childTnLst>
                              <p:par>
                                <p:cTn id="21" presetID="45" presetClass="entr" presetSubtype="0" fill="hold" nodeType="afterEffect">
                                  <p:stCondLst>
                                    <p:cond delay="0"/>
                                  </p:stCondLst>
                                  <p:iterate type="lt">
                                    <p:tmPct val="10000"/>
                                  </p:iterate>
                                  <p:childTnLst>
                                    <p:set>
                                      <p:cBhvr>
                                        <p:cTn id="22" dur="1" fill="hold">
                                          <p:stCondLst>
                                            <p:cond delay="0"/>
                                          </p:stCondLst>
                                        </p:cTn>
                                        <p:tgtEl>
                                          <p:spTgt spid="25623">
                                            <p:txEl>
                                              <p:pRg st="2" end="2"/>
                                            </p:txEl>
                                          </p:spTgt>
                                        </p:tgtEl>
                                        <p:attrNameLst>
                                          <p:attrName>style.visibility</p:attrName>
                                        </p:attrNameLst>
                                      </p:cBhvr>
                                      <p:to>
                                        <p:strVal val="visible"/>
                                      </p:to>
                                    </p:set>
                                    <p:animEffect transition="in" filter="fade">
                                      <p:cBhvr>
                                        <p:cTn id="23" dur="2000"/>
                                        <p:tgtEl>
                                          <p:spTgt spid="25623">
                                            <p:txEl>
                                              <p:pRg st="2" end="2"/>
                                            </p:txEl>
                                          </p:spTgt>
                                        </p:tgtEl>
                                      </p:cBhvr>
                                    </p:animEffect>
                                    <p:anim calcmode="lin" valueType="num">
                                      <p:cBhvr>
                                        <p:cTn id="24" dur="2000" fill="hold"/>
                                        <p:tgtEl>
                                          <p:spTgt spid="25623">
                                            <p:txEl>
                                              <p:pRg st="2" end="2"/>
                                            </p:txEl>
                                          </p:spTgt>
                                        </p:tgtEl>
                                        <p:attrNameLst>
                                          <p:attrName>ppt_w</p:attrName>
                                        </p:attrNameLst>
                                      </p:cBhvr>
                                      <p:tavLst>
                                        <p:tav tm="0" fmla="#ppt_w*sin(2.5*pi*$)">
                                          <p:val>
                                            <p:fltVal val="0"/>
                                          </p:val>
                                        </p:tav>
                                        <p:tav tm="100000">
                                          <p:val>
                                            <p:fltVal val="1"/>
                                          </p:val>
                                        </p:tav>
                                      </p:tavLst>
                                    </p:anim>
                                    <p:anim calcmode="lin" valueType="num">
                                      <p:cBhvr>
                                        <p:cTn id="25" dur="2000" fill="hold"/>
                                        <p:tgtEl>
                                          <p:spTgt spid="25623">
                                            <p:txEl>
                                              <p:pRg st="2" end="2"/>
                                            </p:txEl>
                                          </p:spTgt>
                                        </p:tgtEl>
                                        <p:attrNameLst>
                                          <p:attrName>ppt_h</p:attrName>
                                        </p:attrNameLst>
                                      </p:cBhvr>
                                      <p:tavLst>
                                        <p:tav tm="0">
                                          <p:val>
                                            <p:strVal val="#ppt_h"/>
                                          </p:val>
                                        </p:tav>
                                        <p:tav tm="100000">
                                          <p:val>
                                            <p:strVal val="#ppt_h"/>
                                          </p:val>
                                        </p:tav>
                                      </p:tavLst>
                                    </p:anim>
                                  </p:childTnLst>
                                </p:cTn>
                              </p:par>
                            </p:childTnLst>
                          </p:cTn>
                        </p:par>
                        <p:par>
                          <p:cTn id="26" fill="hold">
                            <p:stCondLst>
                              <p:cond delay="16300"/>
                            </p:stCondLst>
                            <p:childTnLst>
                              <p:par>
                                <p:cTn id="27" presetID="45" presetClass="entr" presetSubtype="0" fill="hold" nodeType="afterEffect">
                                  <p:stCondLst>
                                    <p:cond delay="0"/>
                                  </p:stCondLst>
                                  <p:iterate type="lt">
                                    <p:tmPct val="10000"/>
                                  </p:iterate>
                                  <p:childTnLst>
                                    <p:set>
                                      <p:cBhvr>
                                        <p:cTn id="28" dur="1" fill="hold">
                                          <p:stCondLst>
                                            <p:cond delay="0"/>
                                          </p:stCondLst>
                                        </p:cTn>
                                        <p:tgtEl>
                                          <p:spTgt spid="25623">
                                            <p:txEl>
                                              <p:pRg st="3" end="3"/>
                                            </p:txEl>
                                          </p:spTgt>
                                        </p:tgtEl>
                                        <p:attrNameLst>
                                          <p:attrName>style.visibility</p:attrName>
                                        </p:attrNameLst>
                                      </p:cBhvr>
                                      <p:to>
                                        <p:strVal val="visible"/>
                                      </p:to>
                                    </p:set>
                                    <p:animEffect transition="in" filter="fade">
                                      <p:cBhvr>
                                        <p:cTn id="29" dur="2000"/>
                                        <p:tgtEl>
                                          <p:spTgt spid="25623">
                                            <p:txEl>
                                              <p:pRg st="3" end="3"/>
                                            </p:txEl>
                                          </p:spTgt>
                                        </p:tgtEl>
                                      </p:cBhvr>
                                    </p:animEffect>
                                    <p:anim calcmode="lin" valueType="num">
                                      <p:cBhvr>
                                        <p:cTn id="30" dur="2000" fill="hold"/>
                                        <p:tgtEl>
                                          <p:spTgt spid="25623">
                                            <p:txEl>
                                              <p:pRg st="3" end="3"/>
                                            </p:txEl>
                                          </p:spTgt>
                                        </p:tgtEl>
                                        <p:attrNameLst>
                                          <p:attrName>ppt_w</p:attrName>
                                        </p:attrNameLst>
                                      </p:cBhvr>
                                      <p:tavLst>
                                        <p:tav tm="0" fmla="#ppt_w*sin(2.5*pi*$)">
                                          <p:val>
                                            <p:fltVal val="0"/>
                                          </p:val>
                                        </p:tav>
                                        <p:tav tm="100000">
                                          <p:val>
                                            <p:fltVal val="1"/>
                                          </p:val>
                                        </p:tav>
                                      </p:tavLst>
                                    </p:anim>
                                    <p:anim calcmode="lin" valueType="num">
                                      <p:cBhvr>
                                        <p:cTn id="31" dur="2000" fill="hold"/>
                                        <p:tgtEl>
                                          <p:spTgt spid="25623">
                                            <p:txEl>
                                              <p:pRg st="3" end="3"/>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22"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9" name="Rectangle 3"/>
          <p:cNvSpPr>
            <a:spLocks noGrp="1" noChangeArrowheads="1"/>
          </p:cNvSpPr>
          <p:nvPr>
            <p:ph type="body" sz="half" idx="1"/>
          </p:nvPr>
        </p:nvSpPr>
        <p:spPr>
          <a:xfrm>
            <a:off x="457200" y="476672"/>
            <a:ext cx="8003232" cy="5654253"/>
          </a:xfrm>
        </p:spPr>
        <p:txBody>
          <a:bodyPr>
            <a:normAutofit/>
          </a:bodyPr>
          <a:lstStyle/>
          <a:p>
            <a:pPr eaLnBrk="1" hangingPunct="1">
              <a:buFont typeface="Wingdings" pitchFamily="2" charset="2"/>
              <a:buNone/>
              <a:defRPr/>
            </a:pPr>
            <a:r>
              <a:rPr lang="en-US" sz="2800" smtClean="0">
                <a:effectLst>
                  <a:outerShdw blurRad="38100" dist="38100" dir="2700000" algn="tl">
                    <a:srgbClr val="FFFFFF"/>
                  </a:outerShdw>
                </a:effectLst>
              </a:rPr>
              <a:t>3. Sebuah elemen pemanas setrika yang memiliki hambatan listrik 48 ohm dihubungkan ke sumber tegangan 240 V selama 2 sekon. Berapakah energi listrik yang diserap oleh setrika?</a:t>
            </a:r>
          </a:p>
          <a:p>
            <a:pPr eaLnBrk="1" hangingPunct="1">
              <a:buFont typeface="Wingdings" pitchFamily="2" charset="2"/>
              <a:buNone/>
              <a:defRPr/>
            </a:pPr>
            <a:endParaRPr lang="en-US" sz="2800" smtClean="0">
              <a:effectLst>
                <a:outerShdw blurRad="38100" dist="38100" dir="2700000" algn="tl">
                  <a:srgbClr val="FFFFFF"/>
                </a:outerShdw>
              </a:effectLst>
            </a:endParaRPr>
          </a:p>
          <a:p>
            <a:pPr eaLnBrk="1" hangingPunct="1">
              <a:buFont typeface="Wingdings" pitchFamily="2" charset="2"/>
              <a:buNone/>
              <a:defRPr/>
            </a:pPr>
            <a:r>
              <a:rPr lang="en-US" sz="2800" smtClean="0">
                <a:effectLst>
                  <a:outerShdw blurRad="38100" dist="38100" dir="2700000" algn="tl">
                    <a:srgbClr val="FFFFFF"/>
                  </a:outerShdw>
                </a:effectLst>
              </a:rPr>
              <a:t>4. Energi listrik yang digunakan oleh ketel listrik yang memiliki hambatan 5 ohm dan dialiri arus listrik selama 2 menit adalah 9600 J. Berapa kuat arus listrik yang mengalir melalui ketel?</a:t>
            </a:r>
          </a:p>
        </p:txBody>
      </p:sp>
      <p:sp>
        <p:nvSpPr>
          <p:cNvPr id="16388" name="AutoShape 4">
            <a:hlinkClick r:id="" action="ppaction://hlinkshowjump?jump=nextslide" highlightClick="1"/>
          </p:cNvPr>
          <p:cNvSpPr>
            <a:spLocks noChangeArrowheads="1"/>
          </p:cNvSpPr>
          <p:nvPr/>
        </p:nvSpPr>
        <p:spPr bwMode="auto">
          <a:xfrm>
            <a:off x="8077200" y="6400800"/>
            <a:ext cx="304800" cy="304800"/>
          </a:xfrm>
          <a:prstGeom prst="actionButtonForwardNext">
            <a:avLst/>
          </a:prstGeom>
          <a:solidFill>
            <a:schemeClr val="accent1"/>
          </a:solidFill>
          <a:ln w="9525">
            <a:noFill/>
            <a:miter lim="800000"/>
            <a:headEnd/>
            <a:tailEnd/>
          </a:ln>
        </p:spPr>
        <p:txBody>
          <a:bodyPr wrap="none" anchor="ctr"/>
          <a:lstStyle/>
          <a:p>
            <a:endParaRPr lang="id-ID"/>
          </a:p>
        </p:txBody>
      </p:sp>
      <p:sp>
        <p:nvSpPr>
          <p:cNvPr id="16389" name="AutoShape 5">
            <a:hlinkClick r:id="" action="ppaction://hlinkshowjump?jump=previousslide" highlightClick="1"/>
          </p:cNvPr>
          <p:cNvSpPr>
            <a:spLocks noChangeArrowheads="1"/>
          </p:cNvSpPr>
          <p:nvPr/>
        </p:nvSpPr>
        <p:spPr bwMode="auto">
          <a:xfrm>
            <a:off x="7696200" y="6400800"/>
            <a:ext cx="304800" cy="304800"/>
          </a:xfrm>
          <a:prstGeom prst="actionButtonBackPrevious">
            <a:avLst/>
          </a:prstGeom>
          <a:solidFill>
            <a:schemeClr val="accent1"/>
          </a:solidFill>
          <a:ln w="9525">
            <a:noFill/>
            <a:miter lim="800000"/>
            <a:headEnd/>
            <a:tailEnd/>
          </a:ln>
        </p:spPr>
        <p:txBody>
          <a:bodyPr wrap="none" anchor="ctr"/>
          <a:lstStyle/>
          <a:p>
            <a:endParaRPr lang="id-ID"/>
          </a:p>
        </p:txBody>
      </p:sp>
      <p:sp>
        <p:nvSpPr>
          <p:cNvPr id="16390" name="AutoShape 6">
            <a:hlinkClick r:id="rId3" action="ppaction://hlinksldjump" highlightClick="1"/>
          </p:cNvPr>
          <p:cNvSpPr>
            <a:spLocks noChangeArrowheads="1"/>
          </p:cNvSpPr>
          <p:nvPr/>
        </p:nvSpPr>
        <p:spPr bwMode="auto">
          <a:xfrm>
            <a:off x="8458200" y="6400800"/>
            <a:ext cx="304800" cy="304800"/>
          </a:xfrm>
          <a:prstGeom prst="actionButtonHome">
            <a:avLst/>
          </a:prstGeom>
          <a:solidFill>
            <a:schemeClr val="accent1"/>
          </a:solidFill>
          <a:ln w="9525">
            <a:noFill/>
            <a:miter lim="800000"/>
            <a:headEnd/>
            <a:tailEnd/>
          </a:ln>
        </p:spPr>
        <p:txBody>
          <a:bodyPr wrap="none" anchor="ctr"/>
          <a:lstStyle/>
          <a:p>
            <a:endParaRPr lang="id-ID"/>
          </a:p>
        </p:txBody>
      </p:sp>
      <p:pic>
        <p:nvPicPr>
          <p:cNvPr id="55312" name="petir 5.wma">
            <a:hlinkClick r:id="" action="ppaction://media"/>
          </p:cNvPr>
          <p:cNvPicPr>
            <a:picLocks noRot="1" noChangeAspect="1" noChangeArrowheads="1"/>
          </p:cNvPicPr>
          <p:nvPr>
            <p:ph sz="half" idx="2"/>
            <a:audioFile r:link="rId1"/>
          </p:nvPr>
        </p:nvPicPr>
        <p:blipFill>
          <a:blip r:embed="rId4" cstate="print"/>
          <a:srcRect/>
          <a:stretch>
            <a:fillRect/>
          </a:stretch>
        </p:blipFill>
        <p:spPr>
          <a:xfrm>
            <a:off x="7315200" y="6400800"/>
            <a:ext cx="304800" cy="304800"/>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5)">
                                      <p:cBhvr>
                                        <p:cTn id="6" dur="5575" fill="hold"/>
                                        <p:tgtEl>
                                          <p:spTgt spid="5531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100000">
                <p:cTn id="7" fill="hold" display="0">
                  <p:stCondLst>
                    <p:cond delay="indefinite"/>
                  </p:stCondLst>
                  <p:endCondLst>
                    <p:cond evt="onNext" delay="0">
                      <p:tgtEl>
                        <p:sldTgt/>
                      </p:tgtEl>
                    </p:cond>
                    <p:cond evt="onPrev" delay="0">
                      <p:tgtEl>
                        <p:sldTgt/>
                      </p:tgtEl>
                    </p:cond>
                    <p:cond evt="onStopAudio" delay="0">
                      <p:tgtEl>
                        <p:sldTgt/>
                      </p:tgtEl>
                    </p:cond>
                  </p:endCondLst>
                </p:cTn>
                <p:tgtEl>
                  <p:spTgt spid="55312"/>
                </p:tgtEl>
              </p:cMediaNode>
            </p:audio>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9" name="Rectangle 3"/>
          <p:cNvSpPr>
            <a:spLocks noGrp="1" noChangeArrowheads="1"/>
          </p:cNvSpPr>
          <p:nvPr>
            <p:ph type="body" sz="half" idx="1"/>
          </p:nvPr>
        </p:nvSpPr>
        <p:spPr>
          <a:xfrm>
            <a:off x="457200" y="548680"/>
            <a:ext cx="7696200" cy="5582245"/>
          </a:xfrm>
        </p:spPr>
        <p:txBody>
          <a:bodyPr>
            <a:normAutofit/>
          </a:bodyPr>
          <a:lstStyle/>
          <a:p>
            <a:pPr eaLnBrk="1" hangingPunct="1">
              <a:buFont typeface="Wingdings" pitchFamily="2" charset="2"/>
              <a:buNone/>
              <a:defRPr/>
            </a:pPr>
            <a:r>
              <a:rPr lang="id-ID" sz="3200" smtClean="0">
                <a:effectLst>
                  <a:outerShdw blurRad="38100" dist="38100" dir="2700000" algn="tl">
                    <a:srgbClr val="FFFFFF"/>
                  </a:outerShdw>
                </a:effectLst>
              </a:rPr>
              <a:t>5</a:t>
            </a:r>
            <a:r>
              <a:rPr lang="en-US" sz="3200" smtClean="0">
                <a:effectLst>
                  <a:outerShdw blurRad="38100" dist="38100" dir="2700000" algn="tl">
                    <a:srgbClr val="FFFFFF"/>
                  </a:outerShdw>
                </a:effectLst>
              </a:rPr>
              <a:t>. </a:t>
            </a:r>
            <a:r>
              <a:rPr lang="en-US" sz="3200" smtClean="0">
                <a:effectLst>
                  <a:outerShdw blurRad="38100" dist="38100" dir="2700000" algn="tl">
                    <a:srgbClr val="FFFFFF"/>
                  </a:outerShdw>
                </a:effectLst>
              </a:rPr>
              <a:t>Sebuah pemanas celup dicelupkan ke sebuah bejana yang berisi air 2 kg. Ketika elemen pemanas dihubungkan ke listrik 12 V, arus 5 A mengalir melaluinya. Jika pemanas celup dijalankan selama 2 menit hitung kenaikan suhu air.</a:t>
            </a:r>
          </a:p>
        </p:txBody>
      </p:sp>
      <p:sp>
        <p:nvSpPr>
          <p:cNvPr id="22532" name="AutoShape 4">
            <a:hlinkClick r:id="" action="ppaction://hlinkshowjump?jump=nextslide" highlightClick="1"/>
          </p:cNvPr>
          <p:cNvSpPr>
            <a:spLocks noChangeArrowheads="1"/>
          </p:cNvSpPr>
          <p:nvPr/>
        </p:nvSpPr>
        <p:spPr bwMode="auto">
          <a:xfrm>
            <a:off x="8077200" y="6400800"/>
            <a:ext cx="304800" cy="304800"/>
          </a:xfrm>
          <a:prstGeom prst="actionButtonForwardNext">
            <a:avLst/>
          </a:prstGeom>
          <a:solidFill>
            <a:schemeClr val="accent1"/>
          </a:solidFill>
          <a:ln w="9525">
            <a:noFill/>
            <a:miter lim="800000"/>
            <a:headEnd/>
            <a:tailEnd/>
          </a:ln>
        </p:spPr>
        <p:txBody>
          <a:bodyPr wrap="none" anchor="ctr"/>
          <a:lstStyle/>
          <a:p>
            <a:endParaRPr lang="id-ID"/>
          </a:p>
        </p:txBody>
      </p:sp>
      <p:sp>
        <p:nvSpPr>
          <p:cNvPr id="22533" name="AutoShape 5">
            <a:hlinkClick r:id="" action="ppaction://hlinkshowjump?jump=previousslide" highlightClick="1"/>
          </p:cNvPr>
          <p:cNvSpPr>
            <a:spLocks noChangeArrowheads="1"/>
          </p:cNvSpPr>
          <p:nvPr/>
        </p:nvSpPr>
        <p:spPr bwMode="auto">
          <a:xfrm>
            <a:off x="7696200" y="6400800"/>
            <a:ext cx="304800" cy="304800"/>
          </a:xfrm>
          <a:prstGeom prst="actionButtonBackPrevious">
            <a:avLst/>
          </a:prstGeom>
          <a:solidFill>
            <a:schemeClr val="accent1"/>
          </a:solidFill>
          <a:ln w="9525">
            <a:noFill/>
            <a:miter lim="800000"/>
            <a:headEnd/>
            <a:tailEnd/>
          </a:ln>
        </p:spPr>
        <p:txBody>
          <a:bodyPr wrap="none" anchor="ctr"/>
          <a:lstStyle/>
          <a:p>
            <a:endParaRPr lang="id-ID"/>
          </a:p>
        </p:txBody>
      </p:sp>
      <p:sp>
        <p:nvSpPr>
          <p:cNvPr id="22534" name="AutoShape 6">
            <a:hlinkClick r:id="rId2" action="ppaction://hlinksldjump" highlightClick="1"/>
          </p:cNvPr>
          <p:cNvSpPr>
            <a:spLocks noChangeArrowheads="1"/>
          </p:cNvSpPr>
          <p:nvPr/>
        </p:nvSpPr>
        <p:spPr bwMode="auto">
          <a:xfrm>
            <a:off x="8458200" y="6400800"/>
            <a:ext cx="304800" cy="304800"/>
          </a:xfrm>
          <a:prstGeom prst="actionButtonHome">
            <a:avLst/>
          </a:prstGeom>
          <a:solidFill>
            <a:schemeClr val="accent1"/>
          </a:solidFill>
          <a:ln w="9525">
            <a:noFill/>
            <a:miter lim="800000"/>
            <a:headEnd/>
            <a:tailEnd/>
          </a:ln>
        </p:spPr>
        <p:txBody>
          <a:bodyPr wrap="none" anchor="ctr"/>
          <a:lstStyle/>
          <a:p>
            <a:endParaRPr lang="id-ID"/>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AutoShape 4">
            <a:hlinkClick r:id="" action="ppaction://hlinkshowjump?jump=nextslide" highlightClick="1"/>
          </p:cNvPr>
          <p:cNvSpPr>
            <a:spLocks noChangeArrowheads="1"/>
          </p:cNvSpPr>
          <p:nvPr/>
        </p:nvSpPr>
        <p:spPr bwMode="auto">
          <a:xfrm>
            <a:off x="8077200" y="6400800"/>
            <a:ext cx="304800" cy="304800"/>
          </a:xfrm>
          <a:prstGeom prst="actionButtonForwardNext">
            <a:avLst/>
          </a:prstGeom>
          <a:solidFill>
            <a:schemeClr val="accent1"/>
          </a:solidFill>
          <a:ln w="9525">
            <a:noFill/>
            <a:miter lim="800000"/>
            <a:headEnd/>
            <a:tailEnd/>
          </a:ln>
        </p:spPr>
        <p:txBody>
          <a:bodyPr wrap="none" anchor="ctr"/>
          <a:lstStyle/>
          <a:p>
            <a:endParaRPr lang="id-ID"/>
          </a:p>
        </p:txBody>
      </p:sp>
      <p:sp>
        <p:nvSpPr>
          <p:cNvPr id="22533" name="AutoShape 5">
            <a:hlinkClick r:id="" action="ppaction://hlinkshowjump?jump=previousslide" highlightClick="1"/>
          </p:cNvPr>
          <p:cNvSpPr>
            <a:spLocks noChangeArrowheads="1"/>
          </p:cNvSpPr>
          <p:nvPr/>
        </p:nvSpPr>
        <p:spPr bwMode="auto">
          <a:xfrm>
            <a:off x="7696200" y="6400800"/>
            <a:ext cx="304800" cy="304800"/>
          </a:xfrm>
          <a:prstGeom prst="actionButtonBackPrevious">
            <a:avLst/>
          </a:prstGeom>
          <a:solidFill>
            <a:schemeClr val="accent1"/>
          </a:solidFill>
          <a:ln w="9525">
            <a:noFill/>
            <a:miter lim="800000"/>
            <a:headEnd/>
            <a:tailEnd/>
          </a:ln>
        </p:spPr>
        <p:txBody>
          <a:bodyPr wrap="none" anchor="ctr"/>
          <a:lstStyle/>
          <a:p>
            <a:endParaRPr lang="id-ID"/>
          </a:p>
        </p:txBody>
      </p:sp>
      <p:sp>
        <p:nvSpPr>
          <p:cNvPr id="22534" name="AutoShape 6">
            <a:hlinkClick r:id="rId2" action="ppaction://hlinksldjump" highlightClick="1"/>
          </p:cNvPr>
          <p:cNvSpPr>
            <a:spLocks noChangeArrowheads="1"/>
          </p:cNvSpPr>
          <p:nvPr/>
        </p:nvSpPr>
        <p:spPr bwMode="auto">
          <a:xfrm>
            <a:off x="8458200" y="6400800"/>
            <a:ext cx="304800" cy="304800"/>
          </a:xfrm>
          <a:prstGeom prst="actionButtonHome">
            <a:avLst/>
          </a:prstGeom>
          <a:solidFill>
            <a:schemeClr val="accent1"/>
          </a:solidFill>
          <a:ln w="9525">
            <a:noFill/>
            <a:miter lim="800000"/>
            <a:headEnd/>
            <a:tailEnd/>
          </a:ln>
        </p:spPr>
        <p:txBody>
          <a:bodyPr wrap="none" anchor="ctr"/>
          <a:lstStyle/>
          <a:p>
            <a:endParaRPr lang="id-ID"/>
          </a:p>
        </p:txBody>
      </p:sp>
      <p:sp>
        <p:nvSpPr>
          <p:cNvPr id="6" name="Rectangle 3"/>
          <p:cNvSpPr txBox="1">
            <a:spLocks noChangeArrowheads="1"/>
          </p:cNvSpPr>
          <p:nvPr/>
        </p:nvSpPr>
        <p:spPr>
          <a:xfrm>
            <a:off x="457200" y="404664"/>
            <a:ext cx="8534400" cy="6048672"/>
          </a:xfrm>
          <a:prstGeom prst="rect">
            <a:avLst/>
          </a:prstGeom>
        </p:spPr>
        <p:txBody>
          <a:bodyPr vert="horz">
            <a:normAutofit/>
          </a:bodyPr>
          <a:lstStyle/>
          <a:p>
            <a:pPr marL="461963" marR="0" lvl="0" indent="-461963" algn="l" defTabSz="914400" rtl="0" eaLnBrk="1" fontAlgn="auto" latinLnBrk="0" hangingPunct="1">
              <a:lnSpc>
                <a:spcPct val="100000"/>
              </a:lnSpc>
              <a:spcBef>
                <a:spcPts val="400"/>
              </a:spcBef>
              <a:spcAft>
                <a:spcPts val="0"/>
              </a:spcAft>
              <a:buClr>
                <a:schemeClr val="accent1"/>
              </a:buClr>
              <a:buSzPct val="68000"/>
              <a:tabLst/>
              <a:defRPr/>
            </a:pPr>
            <a:r>
              <a:rPr kumimoji="0" lang="id-ID" sz="2800" b="0" i="0" u="none" strike="noStrike" kern="1200" cap="none" spc="0" normalizeH="0" baseline="0" noProof="0" smtClean="0">
                <a:ln>
                  <a:noFill/>
                </a:ln>
                <a:solidFill>
                  <a:srgbClr val="FF0000"/>
                </a:solidFill>
                <a:effectLst>
                  <a:outerShdw blurRad="38100" dist="38100" dir="2700000" algn="tl">
                    <a:srgbClr val="FFFFFF"/>
                  </a:outerShdw>
                </a:effectLst>
                <a:uLnTx/>
                <a:uFillTx/>
                <a:latin typeface="+mn-lt"/>
                <a:ea typeface="+mn-ea"/>
                <a:cs typeface="+mn-cs"/>
              </a:rPr>
              <a:t>6</a:t>
            </a:r>
            <a:r>
              <a:rPr kumimoji="0" lang="id-ID" sz="2800" b="0" i="0" u="none" strike="noStrike" kern="1200" cap="none" spc="0" normalizeH="0" baseline="0" noProof="0" smtClean="0">
                <a:ln>
                  <a:noFill/>
                </a:ln>
                <a:effectLst>
                  <a:outerShdw blurRad="38100" dist="38100" dir="2700000" algn="tl">
                    <a:srgbClr val="FFFFFF"/>
                  </a:outerShdw>
                </a:effectLst>
                <a:uLnTx/>
                <a:uFillTx/>
                <a:latin typeface="+mn-lt"/>
                <a:ea typeface="+mn-ea"/>
                <a:cs typeface="+mn-cs"/>
              </a:rPr>
              <a:t>.</a:t>
            </a:r>
            <a:r>
              <a:rPr kumimoji="0" lang="id-ID" sz="2800" b="0" i="0" u="none" strike="noStrike" kern="1200" cap="none" spc="0" normalizeH="0" noProof="0" smtClean="0">
                <a:ln>
                  <a:noFill/>
                </a:ln>
                <a:effectLst>
                  <a:outerShdw blurRad="38100" dist="38100" dir="2700000" algn="tl">
                    <a:srgbClr val="FFFFFF"/>
                  </a:outerShdw>
                </a:effectLst>
                <a:uLnTx/>
                <a:uFillTx/>
                <a:latin typeface="+mn-lt"/>
                <a:ea typeface="+mn-ea"/>
                <a:cs typeface="+mn-cs"/>
              </a:rPr>
              <a:t> </a:t>
            </a:r>
            <a:r>
              <a:rPr kumimoji="0" lang="en-US" sz="2800" b="0" i="0" u="none" strike="noStrike" kern="1200" cap="none" spc="0" normalizeH="0" baseline="0" noProof="0" smtClean="0">
                <a:ln>
                  <a:noFill/>
                </a:ln>
                <a:effectLst>
                  <a:outerShdw blurRad="38100" dist="38100" dir="2700000" algn="tl">
                    <a:srgbClr val="FFFFFF"/>
                  </a:outerShdw>
                </a:effectLst>
                <a:uLnTx/>
                <a:uFillTx/>
                <a:latin typeface="+mn-lt"/>
                <a:ea typeface="+mn-ea"/>
                <a:cs typeface="+mn-cs"/>
              </a:rPr>
              <a:t>Hitung daya listrik dari:</a:t>
            </a:r>
          </a:p>
          <a:p>
            <a:pPr marL="461963" marR="0" lvl="0" indent="-461963" algn="l" defTabSz="914400" rtl="0" eaLnBrk="1" fontAlgn="auto" latinLnBrk="0" hangingPunct="1">
              <a:lnSpc>
                <a:spcPct val="100000"/>
              </a:lnSpc>
              <a:spcBef>
                <a:spcPts val="400"/>
              </a:spcBef>
              <a:spcAft>
                <a:spcPts val="0"/>
              </a:spcAft>
              <a:buClr>
                <a:schemeClr val="accent1"/>
              </a:buClr>
              <a:buSzPct val="68000"/>
              <a:buFont typeface="Wingdings" pitchFamily="2" charset="2"/>
              <a:buNone/>
              <a:tabLst/>
              <a:defRPr/>
            </a:pPr>
            <a:r>
              <a:rPr kumimoji="0" lang="en-US" sz="2800" b="0" i="0" u="none" strike="noStrike" kern="1200" cap="none" spc="0" normalizeH="0" baseline="0" noProof="0" smtClean="0">
                <a:ln>
                  <a:noFill/>
                </a:ln>
                <a:effectLst>
                  <a:outerShdw blurRad="38100" dist="38100" dir="2700000" algn="tl">
                    <a:srgbClr val="FFFFFF"/>
                  </a:outerShdw>
                </a:effectLst>
                <a:uLnTx/>
                <a:uFillTx/>
                <a:latin typeface="+mn-lt"/>
                <a:ea typeface="+mn-ea"/>
                <a:cs typeface="+mn-cs"/>
              </a:rPr>
              <a:t>	a. sebuah lampu pijar 12 V yang dialiri arus 1 A</a:t>
            </a:r>
          </a:p>
          <a:p>
            <a:pPr marL="461963" marR="0" lvl="0" indent="-461963" algn="l" defTabSz="914400" rtl="0" eaLnBrk="1" fontAlgn="auto" latinLnBrk="0" hangingPunct="1">
              <a:lnSpc>
                <a:spcPct val="100000"/>
              </a:lnSpc>
              <a:spcBef>
                <a:spcPts val="400"/>
              </a:spcBef>
              <a:spcAft>
                <a:spcPts val="0"/>
              </a:spcAft>
              <a:buClr>
                <a:schemeClr val="accent1"/>
              </a:buClr>
              <a:buSzPct val="68000"/>
              <a:buFont typeface="Wingdings" pitchFamily="2" charset="2"/>
              <a:buNone/>
              <a:tabLst/>
              <a:defRPr/>
            </a:pPr>
            <a:r>
              <a:rPr kumimoji="0" lang="en-US" sz="2800" b="0" i="0" u="none" strike="noStrike" kern="1200" cap="none" spc="0" normalizeH="0" baseline="0" noProof="0" smtClean="0">
                <a:ln>
                  <a:noFill/>
                </a:ln>
                <a:effectLst>
                  <a:outerShdw blurRad="38100" dist="38100" dir="2700000" algn="tl">
                    <a:srgbClr val="FFFFFF"/>
                  </a:outerShdw>
                </a:effectLst>
                <a:uLnTx/>
                <a:uFillTx/>
                <a:latin typeface="+mn-lt"/>
                <a:ea typeface="+mn-ea"/>
                <a:cs typeface="+mn-cs"/>
              </a:rPr>
              <a:t>	b. setrika listrik yang memberikan energi 36 000 J selama 2 menit</a:t>
            </a:r>
          </a:p>
          <a:p>
            <a:pPr marL="461963" marR="0" lvl="0" indent="-461963" algn="l" defTabSz="914400" rtl="0" eaLnBrk="1" fontAlgn="auto" latinLnBrk="0" hangingPunct="1">
              <a:lnSpc>
                <a:spcPct val="100000"/>
              </a:lnSpc>
              <a:spcBef>
                <a:spcPts val="400"/>
              </a:spcBef>
              <a:spcAft>
                <a:spcPts val="0"/>
              </a:spcAft>
              <a:buClr>
                <a:schemeClr val="accent1"/>
              </a:buClr>
              <a:buSzPct val="68000"/>
              <a:buFont typeface="Wingdings" pitchFamily="2" charset="2"/>
              <a:buNone/>
              <a:tabLst/>
              <a:defRPr/>
            </a:pPr>
            <a:endParaRPr kumimoji="0" lang="en-US" sz="2800" b="0" i="0" u="none" strike="noStrike" kern="1200" cap="none" spc="0" normalizeH="0" baseline="0" noProof="0" smtClean="0">
              <a:ln>
                <a:noFill/>
              </a:ln>
              <a:effectLst>
                <a:outerShdw blurRad="38100" dist="38100" dir="2700000" algn="tl">
                  <a:srgbClr val="FFFFFF"/>
                </a:outerShdw>
              </a:effectLst>
              <a:uLnTx/>
              <a:uFillTx/>
              <a:latin typeface="+mn-lt"/>
              <a:ea typeface="+mn-ea"/>
              <a:cs typeface="+mn-cs"/>
            </a:endParaRPr>
          </a:p>
          <a:p>
            <a:pPr marL="461963" marR="0" lvl="0" indent="-461963" algn="l" defTabSz="914400" rtl="0" eaLnBrk="1" fontAlgn="auto" latinLnBrk="0" hangingPunct="1">
              <a:lnSpc>
                <a:spcPct val="100000"/>
              </a:lnSpc>
              <a:spcBef>
                <a:spcPts val="400"/>
              </a:spcBef>
              <a:spcAft>
                <a:spcPts val="0"/>
              </a:spcAft>
              <a:buClr>
                <a:schemeClr val="accent1"/>
              </a:buClr>
              <a:buSzPct val="68000"/>
              <a:buFont typeface="Wingdings" pitchFamily="2" charset="2"/>
              <a:buNone/>
              <a:tabLst/>
              <a:defRPr/>
            </a:pPr>
            <a:r>
              <a:rPr lang="id-ID" sz="2800" smtClean="0">
                <a:effectLst>
                  <a:outerShdw blurRad="38100" dist="38100" dir="2700000" algn="tl">
                    <a:srgbClr val="FFFFFF"/>
                  </a:outerShdw>
                </a:effectLst>
                <a:latin typeface="+mn-lt"/>
                <a:cs typeface="+mn-cs"/>
              </a:rPr>
              <a:t>7. </a:t>
            </a:r>
            <a:r>
              <a:rPr kumimoji="0" lang="en-US" sz="2800" b="0" i="0" u="none" strike="noStrike" kern="1200" cap="none" spc="0" normalizeH="0" baseline="0" noProof="0" smtClean="0">
                <a:ln>
                  <a:noFill/>
                </a:ln>
                <a:effectLst>
                  <a:outerShdw blurRad="38100" dist="38100" dir="2700000" algn="tl">
                    <a:srgbClr val="FFFFFF"/>
                  </a:outerShdw>
                </a:effectLst>
                <a:uLnTx/>
                <a:uFillTx/>
                <a:latin typeface="+mn-lt"/>
                <a:ea typeface="+mn-ea"/>
                <a:cs typeface="+mn-cs"/>
              </a:rPr>
              <a:t>Berapa kuat arus maksimum yang akan melalui penghambat-penghambat berikut:</a:t>
            </a:r>
          </a:p>
          <a:p>
            <a:pPr marL="461963" marR="0" lvl="0" indent="-461963" algn="l" defTabSz="914400" rtl="0" eaLnBrk="1" fontAlgn="auto" latinLnBrk="0" hangingPunct="1">
              <a:lnSpc>
                <a:spcPct val="100000"/>
              </a:lnSpc>
              <a:spcBef>
                <a:spcPts val="400"/>
              </a:spcBef>
              <a:spcAft>
                <a:spcPts val="0"/>
              </a:spcAft>
              <a:buClr>
                <a:schemeClr val="accent1"/>
              </a:buClr>
              <a:buSzPct val="68000"/>
              <a:buFont typeface="Wingdings" pitchFamily="2" charset="2"/>
              <a:buNone/>
              <a:tabLst/>
              <a:defRPr/>
            </a:pPr>
            <a:r>
              <a:rPr kumimoji="0" lang="en-US" sz="2800" b="0" i="0" u="none" strike="noStrike" kern="1200" cap="none" spc="0" normalizeH="0" baseline="0" noProof="0" smtClean="0">
                <a:ln>
                  <a:noFill/>
                </a:ln>
                <a:effectLst>
                  <a:outerShdw blurRad="38100" dist="38100" dir="2700000" algn="tl">
                    <a:srgbClr val="FFFFFF"/>
                  </a:outerShdw>
                </a:effectLst>
                <a:uLnTx/>
                <a:uFillTx/>
                <a:latin typeface="+mn-lt"/>
                <a:ea typeface="+mn-ea"/>
                <a:cs typeface="+mn-cs"/>
              </a:rPr>
              <a:t>	a. 100 ohm, 1 W</a:t>
            </a:r>
          </a:p>
          <a:p>
            <a:pPr marL="461963" marR="0" lvl="0" indent="-461963" algn="l" defTabSz="914400" rtl="0" eaLnBrk="1" fontAlgn="auto" latinLnBrk="0" hangingPunct="1">
              <a:lnSpc>
                <a:spcPct val="100000"/>
              </a:lnSpc>
              <a:spcBef>
                <a:spcPts val="400"/>
              </a:spcBef>
              <a:spcAft>
                <a:spcPts val="0"/>
              </a:spcAft>
              <a:buClr>
                <a:schemeClr val="accent1"/>
              </a:buClr>
              <a:buSzPct val="68000"/>
              <a:buFont typeface="Wingdings" pitchFamily="2" charset="2"/>
              <a:buNone/>
              <a:tabLst/>
              <a:defRPr/>
            </a:pPr>
            <a:r>
              <a:rPr kumimoji="0" lang="en-US" sz="2800" b="0" i="0" u="none" strike="noStrike" kern="1200" cap="none" spc="0" normalizeH="0" baseline="0" noProof="0" smtClean="0">
                <a:ln>
                  <a:noFill/>
                </a:ln>
                <a:effectLst>
                  <a:outerShdw blurRad="38100" dist="38100" dir="2700000" algn="tl">
                    <a:srgbClr val="FFFFFF"/>
                  </a:outerShdw>
                </a:effectLst>
                <a:uLnTx/>
                <a:uFillTx/>
                <a:latin typeface="+mn-lt"/>
                <a:ea typeface="+mn-ea"/>
                <a:cs typeface="+mn-cs"/>
              </a:rPr>
              <a:t>	b. 64 ohm, 4 W</a:t>
            </a:r>
          </a:p>
          <a:p>
            <a:pPr marL="461963" marR="0" lvl="0" indent="-461963" algn="l" defTabSz="914400" rtl="0" eaLnBrk="1" fontAlgn="auto" latinLnBrk="0" hangingPunct="1">
              <a:lnSpc>
                <a:spcPct val="100000"/>
              </a:lnSpc>
              <a:spcBef>
                <a:spcPts val="400"/>
              </a:spcBef>
              <a:spcAft>
                <a:spcPts val="0"/>
              </a:spcAft>
              <a:buClr>
                <a:schemeClr val="accent1"/>
              </a:buClr>
              <a:buSzPct val="68000"/>
              <a:buFont typeface="Wingdings" pitchFamily="2" charset="2"/>
              <a:buNone/>
              <a:tabLst/>
              <a:defRPr/>
            </a:pPr>
            <a:r>
              <a:rPr kumimoji="0" lang="en-US" sz="2800" b="0" i="0" u="none" strike="noStrike" kern="1200" cap="none" spc="0" normalizeH="0" baseline="0" noProof="0" smtClean="0">
                <a:ln>
                  <a:noFill/>
                </a:ln>
                <a:effectLst>
                  <a:outerShdw blurRad="38100" dist="38100" dir="2700000" algn="tl">
                    <a:srgbClr val="FFFFFF"/>
                  </a:outerShdw>
                </a:effectLst>
                <a:uLnTx/>
                <a:uFillTx/>
                <a:latin typeface="+mn-lt"/>
                <a:ea typeface="+mn-ea"/>
                <a:cs typeface="+mn-cs"/>
              </a:rPr>
              <a:t>	c. 25 ohm, 0,1 W  </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3" name="Rectangle 3"/>
          <p:cNvSpPr>
            <a:spLocks noGrp="1" noChangeArrowheads="1"/>
          </p:cNvSpPr>
          <p:nvPr>
            <p:ph type="body" sz="half" idx="1"/>
          </p:nvPr>
        </p:nvSpPr>
        <p:spPr>
          <a:xfrm>
            <a:off x="457200" y="548680"/>
            <a:ext cx="8458200" cy="5904656"/>
          </a:xfrm>
        </p:spPr>
        <p:txBody>
          <a:bodyPr>
            <a:normAutofit/>
          </a:bodyPr>
          <a:lstStyle/>
          <a:p>
            <a:pPr marL="609600" indent="-609600" eaLnBrk="1" hangingPunct="1">
              <a:lnSpc>
                <a:spcPct val="90000"/>
              </a:lnSpc>
              <a:buNone/>
              <a:defRPr/>
            </a:pPr>
            <a:r>
              <a:rPr lang="id-ID" sz="2800" smtClean="0">
                <a:effectLst>
                  <a:outerShdw blurRad="38100" dist="38100" dir="2700000" algn="tl">
                    <a:srgbClr val="FFFFFF"/>
                  </a:outerShdw>
                </a:effectLst>
              </a:rPr>
              <a:t>8. </a:t>
            </a:r>
            <a:r>
              <a:rPr lang="en-US" sz="2800" smtClean="0">
                <a:effectLst>
                  <a:outerShdw blurRad="38100" dist="38100" dir="2700000" algn="tl">
                    <a:srgbClr val="FFFFFF"/>
                  </a:outerShdw>
                </a:effectLst>
              </a:rPr>
              <a:t>Dalam </a:t>
            </a:r>
            <a:r>
              <a:rPr lang="en-US" sz="2800" smtClean="0">
                <a:effectLst>
                  <a:outerShdw blurRad="38100" dist="38100" dir="2700000" algn="tl">
                    <a:srgbClr val="FFFFFF"/>
                  </a:outerShdw>
                </a:effectLst>
              </a:rPr>
              <a:t>sebuah rumah terdapat 4 lampu 45 W, 2 lampu 60 W, dan 6 buah lampu 10 W yang menyala selama 5 jam setiap harinya. Jika tarif listrik per kWh Rp 100,- Berapa biaya listrik yang harus di bayar selama 1 bulan?</a:t>
            </a:r>
          </a:p>
          <a:p>
            <a:pPr marL="609600" indent="-609600" eaLnBrk="1" hangingPunct="1">
              <a:lnSpc>
                <a:spcPct val="90000"/>
              </a:lnSpc>
              <a:buFont typeface="Wingdings" pitchFamily="2" charset="2"/>
              <a:buAutoNum type="arabicPeriod"/>
              <a:defRPr/>
            </a:pPr>
            <a:endParaRPr lang="en-US" sz="2800" smtClean="0">
              <a:effectLst>
                <a:outerShdw blurRad="38100" dist="38100" dir="2700000" algn="tl">
                  <a:srgbClr val="FFFFFF"/>
                </a:outerShdw>
              </a:effectLst>
            </a:endParaRPr>
          </a:p>
          <a:p>
            <a:pPr marL="609600" indent="-609600" eaLnBrk="1" hangingPunct="1">
              <a:lnSpc>
                <a:spcPct val="90000"/>
              </a:lnSpc>
              <a:buNone/>
              <a:defRPr/>
            </a:pPr>
            <a:r>
              <a:rPr lang="id-ID" sz="2800" smtClean="0">
                <a:effectLst>
                  <a:outerShdw blurRad="38100" dist="38100" dir="2700000" algn="tl">
                    <a:srgbClr val="FFFFFF"/>
                  </a:outerShdw>
                </a:effectLst>
              </a:rPr>
              <a:t>9. </a:t>
            </a:r>
            <a:r>
              <a:rPr lang="en-US" sz="2800" smtClean="0">
                <a:effectLst>
                  <a:outerShdw blurRad="38100" dist="38100" dir="2700000" algn="tl">
                    <a:srgbClr val="FFFFFF"/>
                  </a:outerShdw>
                </a:effectLst>
              </a:rPr>
              <a:t>Dalam </a:t>
            </a:r>
            <a:r>
              <a:rPr lang="en-US" sz="2800" smtClean="0">
                <a:effectLst>
                  <a:outerShdw blurRad="38100" dist="38100" dir="2700000" algn="tl">
                    <a:srgbClr val="FFFFFF"/>
                  </a:outerShdw>
                </a:effectLst>
              </a:rPr>
              <a:t>sebuah rumah terdapat 2 lampu 60 W yang mwnyala selama 8 jam/hari, 4 lampu 25 W yang menyala 10 jam/hari dan sebuah TV yang menyala selama 15 jam/hari. Bola harga listrik Rp 150,-/kWh berapakah biaya listrik yang harus dibayar tiap bulannya?</a:t>
            </a:r>
          </a:p>
        </p:txBody>
      </p:sp>
      <p:sp>
        <p:nvSpPr>
          <p:cNvPr id="33796" name="AutoShape 4">
            <a:hlinkClick r:id="" action="ppaction://hlinkshowjump?jump=nextslide" highlightClick="1"/>
          </p:cNvPr>
          <p:cNvSpPr>
            <a:spLocks noChangeArrowheads="1"/>
          </p:cNvSpPr>
          <p:nvPr/>
        </p:nvSpPr>
        <p:spPr bwMode="auto">
          <a:xfrm>
            <a:off x="8077200" y="6400800"/>
            <a:ext cx="304800" cy="304800"/>
          </a:xfrm>
          <a:prstGeom prst="actionButtonForwardNext">
            <a:avLst/>
          </a:prstGeom>
          <a:solidFill>
            <a:schemeClr val="accent1"/>
          </a:solidFill>
          <a:ln w="9525">
            <a:noFill/>
            <a:miter lim="800000"/>
            <a:headEnd/>
            <a:tailEnd/>
          </a:ln>
        </p:spPr>
        <p:txBody>
          <a:bodyPr wrap="none" anchor="ctr"/>
          <a:lstStyle/>
          <a:p>
            <a:endParaRPr lang="id-ID"/>
          </a:p>
        </p:txBody>
      </p:sp>
      <p:sp>
        <p:nvSpPr>
          <p:cNvPr id="33797" name="AutoShape 5">
            <a:hlinkClick r:id="" action="ppaction://hlinkshowjump?jump=previousslide" highlightClick="1"/>
          </p:cNvPr>
          <p:cNvSpPr>
            <a:spLocks noChangeArrowheads="1"/>
          </p:cNvSpPr>
          <p:nvPr/>
        </p:nvSpPr>
        <p:spPr bwMode="auto">
          <a:xfrm>
            <a:off x="7696200" y="6400800"/>
            <a:ext cx="304800" cy="304800"/>
          </a:xfrm>
          <a:prstGeom prst="actionButtonBackPrevious">
            <a:avLst/>
          </a:prstGeom>
          <a:solidFill>
            <a:schemeClr val="accent1"/>
          </a:solidFill>
          <a:ln w="9525">
            <a:noFill/>
            <a:miter lim="800000"/>
            <a:headEnd/>
            <a:tailEnd/>
          </a:ln>
        </p:spPr>
        <p:txBody>
          <a:bodyPr wrap="none" anchor="ctr"/>
          <a:lstStyle/>
          <a:p>
            <a:endParaRPr lang="id-ID"/>
          </a:p>
        </p:txBody>
      </p:sp>
      <p:sp>
        <p:nvSpPr>
          <p:cNvPr id="33798" name="AutoShape 6">
            <a:hlinkClick r:id="rId2" action="ppaction://hlinksldjump" highlightClick="1"/>
          </p:cNvPr>
          <p:cNvSpPr>
            <a:spLocks noChangeArrowheads="1"/>
          </p:cNvSpPr>
          <p:nvPr/>
        </p:nvSpPr>
        <p:spPr bwMode="auto">
          <a:xfrm>
            <a:off x="8458200" y="6400800"/>
            <a:ext cx="304800" cy="304800"/>
          </a:xfrm>
          <a:prstGeom prst="actionButtonHome">
            <a:avLst/>
          </a:prstGeom>
          <a:solidFill>
            <a:schemeClr val="accent1"/>
          </a:solidFill>
          <a:ln w="9525">
            <a:noFill/>
            <a:miter lim="800000"/>
            <a:headEnd/>
            <a:tailEnd/>
          </a:ln>
        </p:spPr>
        <p:txBody>
          <a:bodyPr wrap="none" anchor="ctr"/>
          <a:lstStyle/>
          <a:p>
            <a:endParaRPr lang="id-ID"/>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Rectangle 1"/>
          <p:cNvSpPr>
            <a:spLocks noChangeArrowheads="1"/>
          </p:cNvSpPr>
          <p:nvPr/>
        </p:nvSpPr>
        <p:spPr bwMode="auto">
          <a:xfrm>
            <a:off x="323528" y="478054"/>
            <a:ext cx="8424936" cy="59400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625475" marR="0" lvl="0" indent="-625475" algn="l" defTabSz="914400" rtl="0" eaLnBrk="0" fontAlgn="base" latinLnBrk="0" hangingPunct="0">
              <a:lnSpc>
                <a:spcPct val="100000"/>
              </a:lnSpc>
              <a:spcBef>
                <a:spcPct val="0"/>
              </a:spcBef>
              <a:spcAft>
                <a:spcPct val="0"/>
              </a:spcAft>
              <a:buClrTx/>
              <a:buSzTx/>
              <a:buFontTx/>
              <a:buNone/>
              <a:tabLst/>
            </a:pPr>
            <a:r>
              <a:rPr kumimoji="0" lang="id-ID" sz="2800" b="0" i="0" u="none" strike="noStrike" cap="none" normalizeH="0" baseline="0" smtClean="0">
                <a:ln>
                  <a:noFill/>
                </a:ln>
                <a:solidFill>
                  <a:schemeClr val="tx1"/>
                </a:solidFill>
                <a:effectLst/>
                <a:latin typeface="Segoe UI" pitchFamily="34" charset="0"/>
                <a:ea typeface="Calibri" pitchFamily="34" charset="0"/>
                <a:cs typeface="Arial" pitchFamily="34" charset="0"/>
              </a:rPr>
              <a:t>10.  </a:t>
            </a:r>
            <a:r>
              <a:rPr kumimoji="0" lang="en-US" sz="2800" b="0" i="0" u="none" strike="noStrike" cap="none" normalizeH="0" baseline="0" smtClean="0">
                <a:ln>
                  <a:noFill/>
                </a:ln>
                <a:solidFill>
                  <a:schemeClr val="tx1"/>
                </a:solidFill>
                <a:effectLst/>
                <a:latin typeface="Segoe UI" pitchFamily="34" charset="0"/>
                <a:ea typeface="Calibri" pitchFamily="34" charset="0"/>
                <a:cs typeface="Arial" pitchFamily="34" charset="0"/>
              </a:rPr>
              <a:t>Sebuah </a:t>
            </a:r>
            <a:r>
              <a:rPr kumimoji="0" lang="en-US" sz="2800" b="0" i="0" u="none" strike="noStrike" cap="none" normalizeH="0" baseline="0" smtClean="0">
                <a:ln>
                  <a:noFill/>
                </a:ln>
                <a:solidFill>
                  <a:schemeClr val="tx1"/>
                </a:solidFill>
                <a:effectLst/>
                <a:latin typeface="Segoe UI" pitchFamily="34" charset="0"/>
                <a:ea typeface="Calibri" pitchFamily="34" charset="0"/>
                <a:cs typeface="Arial" pitchFamily="34" charset="0"/>
              </a:rPr>
              <a:t>kawat yang hambatannta 20 Ohm dialiri arus listrik 8 mA delama 10 menit. Tentukan energi listrik yang telah </a:t>
            </a:r>
            <a:r>
              <a:rPr kumimoji="0" lang="en-US" sz="2800" b="0" i="0" u="none" strike="noStrike" cap="none" normalizeH="0" baseline="0" smtClean="0">
                <a:ln>
                  <a:noFill/>
                </a:ln>
                <a:solidFill>
                  <a:schemeClr val="tx1"/>
                </a:solidFill>
                <a:effectLst/>
                <a:latin typeface="Segoe UI" pitchFamily="34" charset="0"/>
                <a:ea typeface="Calibri" pitchFamily="34" charset="0"/>
                <a:cs typeface="Arial" pitchFamily="34" charset="0"/>
              </a:rPr>
              <a:t>digunakannya</a:t>
            </a:r>
            <a:r>
              <a:rPr kumimoji="0" lang="en-US" sz="2800" b="0" i="0" u="none" strike="noStrike" cap="none" normalizeH="0" baseline="0" smtClean="0">
                <a:ln>
                  <a:noFill/>
                </a:ln>
                <a:solidFill>
                  <a:schemeClr val="tx1"/>
                </a:solidFill>
                <a:effectLst/>
                <a:latin typeface="Segoe UI" pitchFamily="34" charset="0"/>
                <a:ea typeface="Calibri" pitchFamily="34" charset="0"/>
                <a:cs typeface="Arial" pitchFamily="34" charset="0"/>
              </a:rPr>
              <a:t>!</a:t>
            </a:r>
            <a:endParaRPr kumimoji="0" lang="id-ID" sz="2800" b="0" i="0" u="none" strike="noStrike" cap="none" normalizeH="0" baseline="0" smtClean="0">
              <a:ln>
                <a:noFill/>
              </a:ln>
              <a:solidFill>
                <a:schemeClr val="tx1"/>
              </a:solidFill>
              <a:effectLst/>
              <a:latin typeface="Segoe UI"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d-ID" sz="3600" b="0" i="0" u="none" strike="noStrike" cap="none" normalizeH="0" baseline="0" smtClean="0">
              <a:ln>
                <a:noFill/>
              </a:ln>
              <a:solidFill>
                <a:schemeClr val="tx1"/>
              </a:solidFill>
              <a:effectLst/>
              <a:latin typeface="Arial" pitchFamily="34" charset="0"/>
              <a:cs typeface="Arial" pitchFamily="34" charset="0"/>
            </a:endParaRPr>
          </a:p>
          <a:p>
            <a:pPr marL="457200" marR="0" lvl="0" indent="-457200" algn="l" defTabSz="914400" rtl="0" eaLnBrk="0" fontAlgn="base" latinLnBrk="0" hangingPunct="0">
              <a:lnSpc>
                <a:spcPct val="100000"/>
              </a:lnSpc>
              <a:spcBef>
                <a:spcPct val="0"/>
              </a:spcBef>
              <a:spcAft>
                <a:spcPct val="0"/>
              </a:spcAft>
              <a:buClrTx/>
              <a:buSzTx/>
              <a:buFontTx/>
              <a:buAutoNum type="arabicPeriod" startAt="11"/>
              <a:tabLst/>
            </a:pPr>
            <a:r>
              <a:rPr kumimoji="0" lang="en-US" sz="2800" b="0" i="0" u="none" strike="noStrike" cap="none" normalizeH="0" baseline="0" smtClean="0">
                <a:ln>
                  <a:noFill/>
                </a:ln>
                <a:solidFill>
                  <a:schemeClr val="tx1"/>
                </a:solidFill>
                <a:effectLst/>
                <a:latin typeface="Segoe UI" pitchFamily="34" charset="0"/>
                <a:ea typeface="Calibri" pitchFamily="34" charset="0"/>
                <a:cs typeface="Arial" pitchFamily="34" charset="0"/>
              </a:rPr>
              <a:t>Sebuah </a:t>
            </a:r>
            <a:r>
              <a:rPr kumimoji="0" lang="en-US" sz="2800" b="0" i="0" u="none" strike="noStrike" cap="none" normalizeH="0" baseline="0" smtClean="0">
                <a:ln>
                  <a:noFill/>
                </a:ln>
                <a:solidFill>
                  <a:schemeClr val="tx1"/>
                </a:solidFill>
                <a:effectLst/>
                <a:latin typeface="Segoe UI" pitchFamily="34" charset="0"/>
                <a:ea typeface="Calibri" pitchFamily="34" charset="0"/>
                <a:cs typeface="Arial" pitchFamily="34" charset="0"/>
              </a:rPr>
              <a:t>muatan listrik 25 Coulomb hendak dipindahkan dari titik yang potensialnya 20 V ke titik yang potensialnya 170 V. Tentukan energi listrik yang telah </a:t>
            </a:r>
            <a:r>
              <a:rPr kumimoji="0" lang="en-US" sz="2800" b="0" i="0" u="none" strike="noStrike" cap="none" normalizeH="0" baseline="0" smtClean="0">
                <a:ln>
                  <a:noFill/>
                </a:ln>
                <a:solidFill>
                  <a:schemeClr val="tx1"/>
                </a:solidFill>
                <a:effectLst/>
                <a:latin typeface="Segoe UI" pitchFamily="34" charset="0"/>
                <a:ea typeface="Calibri" pitchFamily="34" charset="0"/>
                <a:cs typeface="Arial" pitchFamily="34" charset="0"/>
              </a:rPr>
              <a:t>digunakannya</a:t>
            </a:r>
            <a:r>
              <a:rPr kumimoji="0" lang="en-US" sz="2800" b="0" i="0" u="none" strike="noStrike" cap="none" normalizeH="0" baseline="0" smtClean="0">
                <a:ln>
                  <a:noFill/>
                </a:ln>
                <a:solidFill>
                  <a:schemeClr val="tx1"/>
                </a:solidFill>
                <a:effectLst/>
                <a:latin typeface="Segoe UI" pitchFamily="34" charset="0"/>
                <a:ea typeface="Calibri" pitchFamily="34" charset="0"/>
                <a:cs typeface="Arial" pitchFamily="34" charset="0"/>
              </a:rPr>
              <a:t>!</a:t>
            </a:r>
            <a:endParaRPr kumimoji="0" lang="id-ID" sz="2800" b="0" i="0" u="none" strike="noStrike" cap="none" normalizeH="0" baseline="0" smtClean="0">
              <a:ln>
                <a:noFill/>
              </a:ln>
              <a:solidFill>
                <a:schemeClr val="tx1"/>
              </a:solidFill>
              <a:effectLst/>
              <a:latin typeface="Segoe UI" pitchFamily="34" charset="0"/>
              <a:ea typeface="Calibri" pitchFamily="34" charset="0"/>
              <a:cs typeface="Arial" pitchFamily="34" charset="0"/>
            </a:endParaRPr>
          </a:p>
          <a:p>
            <a:pPr marL="742950" marR="0" lvl="0" indent="-742950" algn="l" defTabSz="914400" rtl="0" eaLnBrk="0" fontAlgn="base" latinLnBrk="0" hangingPunct="0">
              <a:lnSpc>
                <a:spcPct val="100000"/>
              </a:lnSpc>
              <a:spcBef>
                <a:spcPct val="0"/>
              </a:spcBef>
              <a:spcAft>
                <a:spcPct val="0"/>
              </a:spcAft>
              <a:buClrTx/>
              <a:buSzTx/>
              <a:tabLst/>
            </a:pPr>
            <a:endParaRPr kumimoji="0" lang="id-ID" sz="3600" b="0" i="0" u="none" strike="noStrike" cap="none" normalizeH="0" baseline="0" smtClean="0">
              <a:ln>
                <a:noFill/>
              </a:ln>
              <a:solidFill>
                <a:schemeClr val="tx1"/>
              </a:solidFill>
              <a:effectLst/>
              <a:latin typeface="Arial" pitchFamily="34" charset="0"/>
              <a:cs typeface="Arial" pitchFamily="34" charset="0"/>
            </a:endParaRPr>
          </a:p>
          <a:p>
            <a:pPr marL="457200" marR="0" lvl="0" indent="-457200" algn="l" defTabSz="914400" rtl="0" eaLnBrk="0" fontAlgn="base" latinLnBrk="0" hangingPunct="0">
              <a:lnSpc>
                <a:spcPct val="100000"/>
              </a:lnSpc>
              <a:spcBef>
                <a:spcPct val="0"/>
              </a:spcBef>
              <a:spcAft>
                <a:spcPct val="0"/>
              </a:spcAft>
              <a:buClrTx/>
              <a:buSzTx/>
              <a:buFontTx/>
              <a:buNone/>
              <a:tabLst/>
            </a:pPr>
            <a:r>
              <a:rPr kumimoji="0" lang="id-ID" sz="2800" b="0" i="0" u="none" strike="noStrike" cap="none" normalizeH="0" baseline="0" smtClean="0">
                <a:ln>
                  <a:noFill/>
                </a:ln>
                <a:solidFill>
                  <a:schemeClr val="tx1"/>
                </a:solidFill>
                <a:effectLst/>
                <a:latin typeface="Segoe UI" pitchFamily="34" charset="0"/>
                <a:ea typeface="Calibri" pitchFamily="34" charset="0"/>
                <a:cs typeface="Arial" pitchFamily="34" charset="0"/>
              </a:rPr>
              <a:t>12</a:t>
            </a:r>
            <a:r>
              <a:rPr kumimoji="0" lang="en-US" sz="2800" b="0" i="0" u="none" strike="noStrike" cap="none" normalizeH="0" baseline="0" smtClean="0">
                <a:ln>
                  <a:noFill/>
                </a:ln>
                <a:solidFill>
                  <a:schemeClr val="tx1"/>
                </a:solidFill>
                <a:effectLst/>
                <a:latin typeface="Segoe UI" pitchFamily="34" charset="0"/>
                <a:ea typeface="Calibri" pitchFamily="34" charset="0"/>
                <a:cs typeface="Arial" pitchFamily="34" charset="0"/>
              </a:rPr>
              <a:t>. </a:t>
            </a:r>
            <a:r>
              <a:rPr kumimoji="0" lang="en-US" sz="2800" b="0" i="0" u="none" strike="noStrike" cap="none" normalizeH="0" baseline="0" smtClean="0">
                <a:ln>
                  <a:noFill/>
                </a:ln>
                <a:solidFill>
                  <a:schemeClr val="tx1"/>
                </a:solidFill>
                <a:effectLst/>
                <a:latin typeface="Segoe UI" pitchFamily="34" charset="0"/>
                <a:ea typeface="Calibri" pitchFamily="34" charset="0"/>
                <a:cs typeface="Arial" pitchFamily="34" charset="0"/>
              </a:rPr>
              <a:t>Sebuah solder listrik yang hambatannya 75 Ohm dipasang pada tegangan listrik 220 V selama 5 menit. Tentukan energi listrik yang telah digunakannya!</a:t>
            </a:r>
            <a:endParaRPr kumimoji="0" lang="en-US" sz="54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ransition>
    <p:wheel spokes="8"/>
    <p:sndAc>
      <p:stSnd>
        <p:snd r:embed="rId2" name="camera.wav"/>
      </p:stSnd>
    </p:sndAc>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404664"/>
            <a:ext cx="8229600" cy="6120680"/>
          </a:xfrm>
        </p:spPr>
        <p:txBody>
          <a:bodyPr/>
          <a:lstStyle/>
          <a:p>
            <a:pPr>
              <a:buNone/>
            </a:pPr>
            <a:r>
              <a:rPr lang="id-ID" smtClean="0"/>
              <a:t>13. </a:t>
            </a:r>
            <a:r>
              <a:rPr lang="en-US" smtClean="0"/>
              <a:t>Sebuah </a:t>
            </a:r>
            <a:r>
              <a:rPr lang="en-US" smtClean="0"/>
              <a:t>alat listrik menggunakan energi listrik 11 kJ pada beda potensial 220 V selama 20 sekon. Tentukan besar kuat arus listrik yang mengalir pada alat tersebut!</a:t>
            </a:r>
            <a:endParaRPr lang="id-ID" smtClean="0"/>
          </a:p>
          <a:p>
            <a:pPr>
              <a:buNone/>
            </a:pPr>
            <a:endParaRPr lang="id-ID" smtClean="0"/>
          </a:p>
          <a:p>
            <a:pPr>
              <a:buNone/>
            </a:pPr>
            <a:r>
              <a:rPr lang="id-ID" smtClean="0"/>
              <a:t>14. </a:t>
            </a:r>
            <a:r>
              <a:rPr lang="en-US" smtClean="0"/>
              <a:t>Sebuah </a:t>
            </a:r>
            <a:r>
              <a:rPr lang="en-US" smtClean="0"/>
              <a:t>alat pemanas listrik yang besar hambatannya 60 Ohm pada sumber listrik 240 V digunakan untuk memanaskan 3 kg air bersuhu 4</a:t>
            </a:r>
            <a:r>
              <a:rPr lang="en-US" smtClean="0">
                <a:sym typeface="Symbol"/>
              </a:rPr>
              <a:t></a:t>
            </a:r>
            <a:r>
              <a:rPr lang="en-US" smtClean="0"/>
              <a:t>C sampai mendidih pada suhu 100</a:t>
            </a:r>
            <a:r>
              <a:rPr lang="en-US" smtClean="0">
                <a:sym typeface="Symbol"/>
              </a:rPr>
              <a:t></a:t>
            </a:r>
            <a:r>
              <a:rPr lang="en-US" smtClean="0"/>
              <a:t>C. Bila kalor jenis air 4.200 J/Kg.</a:t>
            </a:r>
            <a:r>
              <a:rPr lang="en-US" smtClean="0">
                <a:sym typeface="Symbol"/>
              </a:rPr>
              <a:t></a:t>
            </a:r>
            <a:r>
              <a:rPr lang="en-US" smtClean="0"/>
              <a:t>C, berapa lama waktu yang diperlukan untuk keperluan tersebut?</a:t>
            </a:r>
            <a:endParaRPr lang="id-ID" smtClean="0"/>
          </a:p>
          <a:p>
            <a:endParaRPr lang="id-ID"/>
          </a:p>
        </p:txBody>
      </p:sp>
    </p:spTree>
  </p:cSld>
  <p:clrMapOvr>
    <a:masterClrMapping/>
  </p:clrMapOvr>
  <p:transition>
    <p:wheel spokes="8"/>
    <p:sndAc>
      <p:stSnd>
        <p:snd r:embed="rId2" name="camera.wav"/>
      </p:stSnd>
    </p:sndAc>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404664"/>
            <a:ext cx="8229600" cy="6120680"/>
          </a:xfrm>
        </p:spPr>
        <p:txBody>
          <a:bodyPr>
            <a:normAutofit lnSpcReduction="10000"/>
          </a:bodyPr>
          <a:lstStyle/>
          <a:p>
            <a:pPr>
              <a:buNone/>
            </a:pPr>
            <a:r>
              <a:rPr lang="id-ID" smtClean="0"/>
              <a:t>15. </a:t>
            </a:r>
            <a:r>
              <a:rPr lang="en-US" smtClean="0"/>
              <a:t>Ketel uap yang bekerja pada tegangan 220 V besar hambatannya 50 Ohm digunakan untuk memanaskan 2 kg air dari suhu 20</a:t>
            </a:r>
            <a:r>
              <a:rPr lang="en-US" smtClean="0">
                <a:sym typeface="Symbol"/>
              </a:rPr>
              <a:t></a:t>
            </a:r>
            <a:r>
              <a:rPr lang="en-US" smtClean="0"/>
              <a:t>C sampai benar-benar mendidih. Bila kalor jenis air 4.200 J/Kg.</a:t>
            </a:r>
            <a:r>
              <a:rPr lang="en-US" smtClean="0">
                <a:sym typeface="Symbol"/>
              </a:rPr>
              <a:t></a:t>
            </a:r>
            <a:r>
              <a:rPr lang="en-US" smtClean="0"/>
              <a:t>C, berapa lama aktu yang diperlukan untuk tujuan </a:t>
            </a:r>
            <a:r>
              <a:rPr lang="en-US" smtClean="0"/>
              <a:t>tersebut</a:t>
            </a:r>
            <a:r>
              <a:rPr lang="en-US" smtClean="0"/>
              <a:t>!</a:t>
            </a:r>
            <a:endParaRPr lang="id-ID" smtClean="0"/>
          </a:p>
          <a:p>
            <a:pPr>
              <a:buNone/>
            </a:pPr>
            <a:endParaRPr lang="id-ID" smtClean="0"/>
          </a:p>
          <a:p>
            <a:pPr lvl="0">
              <a:buNone/>
            </a:pPr>
            <a:r>
              <a:rPr lang="id-ID" smtClean="0"/>
              <a:t>16. </a:t>
            </a:r>
            <a:r>
              <a:rPr lang="en-US" smtClean="0"/>
              <a:t>Sebuah lampu bekerja dengan arus sebesar 0,625 A dan beda potensial 220 V. Berapakah daya yang digunakan lampu tersebut?</a:t>
            </a:r>
            <a:endParaRPr lang="id-ID" smtClean="0"/>
          </a:p>
          <a:p>
            <a:endParaRPr lang="id-ID" smtClean="0"/>
          </a:p>
          <a:p>
            <a:pPr lvl="0">
              <a:buNone/>
            </a:pPr>
            <a:r>
              <a:rPr lang="id-ID" smtClean="0"/>
              <a:t>17. </a:t>
            </a:r>
            <a:r>
              <a:rPr lang="en-US" smtClean="0"/>
              <a:t>Sebuah </a:t>
            </a:r>
            <a:r>
              <a:rPr lang="en-US" smtClean="0"/>
              <a:t>kompor listrik menggunakan daya 500 W, bekerja pada sumber tegangan adalah 220 V. Berapakah besar arus yang mengalir melalui kompor tersebut?</a:t>
            </a:r>
            <a:endParaRPr lang="id-ID" smtClean="0"/>
          </a:p>
          <a:p>
            <a:endParaRPr lang="id-ID"/>
          </a:p>
        </p:txBody>
      </p:sp>
    </p:spTree>
  </p:cSld>
  <p:clrMapOvr>
    <a:masterClrMapping/>
  </p:clrMapOvr>
  <p:transition>
    <p:wheel spokes="8"/>
    <p:sndAc>
      <p:stSnd>
        <p:snd r:embed="rId2" name="camera.wav"/>
      </p:stSnd>
    </p:sndAc>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404664"/>
            <a:ext cx="8229600" cy="6120680"/>
          </a:xfrm>
        </p:spPr>
        <p:txBody>
          <a:bodyPr/>
          <a:lstStyle/>
          <a:p>
            <a:pPr lvl="0">
              <a:buNone/>
            </a:pPr>
            <a:r>
              <a:rPr lang="id-ID" smtClean="0"/>
              <a:t>18. </a:t>
            </a:r>
            <a:r>
              <a:rPr lang="en-US" smtClean="0"/>
              <a:t>ebuah </a:t>
            </a:r>
            <a:r>
              <a:rPr lang="en-US" smtClean="0"/>
              <a:t>lampu pijar bertuliskan 200 V/25 W. Berapa besar hambatan lampu jika lampu dipasang pada tegangan sumber sebesar :</a:t>
            </a:r>
            <a:endParaRPr lang="id-ID" smtClean="0"/>
          </a:p>
          <a:p>
            <a:pPr marL="985838" indent="-528638">
              <a:buNone/>
            </a:pPr>
            <a:r>
              <a:rPr lang="en-US" smtClean="0"/>
              <a:t>a. 200 volt </a:t>
            </a:r>
            <a:endParaRPr lang="id-ID" smtClean="0"/>
          </a:p>
          <a:p>
            <a:pPr marL="985838" indent="-528638">
              <a:buNone/>
            </a:pPr>
            <a:r>
              <a:rPr lang="en-US" smtClean="0"/>
              <a:t>b. 100 volt</a:t>
            </a:r>
            <a:endParaRPr lang="id-ID" smtClean="0"/>
          </a:p>
          <a:p>
            <a:pPr marL="985838" indent="-528638">
              <a:buNone/>
            </a:pPr>
            <a:r>
              <a:rPr lang="en-US" smtClean="0"/>
              <a:t>c. Samakah besar hambatan pada jawaban (a) dan (</a:t>
            </a:r>
            <a:r>
              <a:rPr lang="en-US" smtClean="0"/>
              <a:t>b</a:t>
            </a:r>
            <a:r>
              <a:rPr lang="en-US" smtClean="0"/>
              <a:t>)?</a:t>
            </a:r>
            <a:endParaRPr lang="id-ID" smtClean="0"/>
          </a:p>
          <a:p>
            <a:pPr lvl="0">
              <a:buNone/>
            </a:pPr>
            <a:endParaRPr lang="id-ID" smtClean="0"/>
          </a:p>
          <a:p>
            <a:pPr lvl="0">
              <a:buNone/>
            </a:pPr>
            <a:r>
              <a:rPr lang="id-ID" smtClean="0"/>
              <a:t>19. </a:t>
            </a:r>
            <a:r>
              <a:rPr lang="en-US" smtClean="0"/>
              <a:t>Sebuah alat listrik bertuliskan 220 V/40 W. Berapa besar energinya bila alat digunakan selama 2 jam pada beda potensial 220 V,</a:t>
            </a:r>
            <a:endParaRPr lang="id-ID" smtClean="0"/>
          </a:p>
          <a:p>
            <a:r>
              <a:rPr lang="en-US" smtClean="0"/>
              <a:t>a. dalam satuan kWh, </a:t>
            </a:r>
            <a:endParaRPr lang="id-ID" smtClean="0"/>
          </a:p>
          <a:p>
            <a:r>
              <a:rPr lang="en-US" smtClean="0"/>
              <a:t>b. dalam satuan joule?</a:t>
            </a:r>
            <a:endParaRPr lang="id-ID" smtClean="0"/>
          </a:p>
          <a:p>
            <a:pPr>
              <a:buNone/>
            </a:pPr>
            <a:endParaRPr lang="id-ID"/>
          </a:p>
        </p:txBody>
      </p:sp>
    </p:spTree>
  </p:cSld>
  <p:clrMapOvr>
    <a:masterClrMapping/>
  </p:clrMapOvr>
  <p:transition>
    <p:wheel spokes="8"/>
    <p:sndAc>
      <p:stSnd>
        <p:snd r:embed="rId2" name="camera.wav"/>
      </p:stSnd>
    </p:sndAc>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404664"/>
            <a:ext cx="8229600" cy="6120680"/>
          </a:xfrm>
        </p:spPr>
        <p:txBody>
          <a:bodyPr/>
          <a:lstStyle/>
          <a:p>
            <a:pPr lvl="0">
              <a:buNone/>
            </a:pPr>
            <a:r>
              <a:rPr lang="id-ID" smtClean="0"/>
              <a:t>20. </a:t>
            </a:r>
            <a:r>
              <a:rPr lang="en-US" smtClean="0"/>
              <a:t>Sebuah </a:t>
            </a:r>
            <a:r>
              <a:rPr lang="en-US" smtClean="0"/>
              <a:t>rumah tangga menggunakan 4 buah lampu masingmasing  40 watt. Sebuah TV 80 watt dan sebuah setrika 300 watt. Apabila rata-rata tiap hari alat-alat listrik tersebut dipakai 6 jam. Hitunglah : </a:t>
            </a:r>
            <a:endParaRPr lang="id-ID" smtClean="0"/>
          </a:p>
          <a:p>
            <a:r>
              <a:rPr lang="en-US" smtClean="0"/>
              <a:t>a. Energi yang dipakai dalam sehari (kWh)! </a:t>
            </a:r>
            <a:endParaRPr lang="id-ID" smtClean="0"/>
          </a:p>
          <a:p>
            <a:r>
              <a:rPr lang="en-US" smtClean="0"/>
              <a:t>b. Energi yang dipakai dalam satu bulan (30 hari) dinyatakan dalam satuan kWh!</a:t>
            </a:r>
            <a:endParaRPr lang="id-ID" smtClean="0"/>
          </a:p>
          <a:p>
            <a:r>
              <a:rPr lang="en-US" smtClean="0"/>
              <a:t>c. Apabila tarif listrik Rp 100,00 tiap kWh, berapa biaya dalam 1bulan?</a:t>
            </a:r>
            <a:endParaRPr lang="id-ID" smtClean="0"/>
          </a:p>
          <a:p>
            <a:r>
              <a:rPr lang="en-US" smtClean="0"/>
              <a:t> </a:t>
            </a:r>
            <a:endParaRPr lang="id-ID" smtClean="0"/>
          </a:p>
          <a:p>
            <a:endParaRPr lang="id-ID"/>
          </a:p>
        </p:txBody>
      </p:sp>
    </p:spTree>
  </p:cSld>
  <p:clrMapOvr>
    <a:masterClrMapping/>
  </p:clrMapOvr>
  <p:transition>
    <p:wheel spokes="8"/>
    <p:sndAc>
      <p:stSnd>
        <p:snd r:embed="rId2" name="camera.wav"/>
      </p:stSnd>
    </p:sndAc>
  </p:transition>
</p:sld>
</file>

<file path=ppt/slides/slide3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4267199"/>
          </a:xfrm>
          <a:blipFill>
            <a:blip r:embed="rId3" cstate="print"/>
            <a:tile tx="0" ty="0" sx="100000" sy="100000" flip="none" algn="tl"/>
          </a:blipFill>
        </p:spPr>
        <p:txBody>
          <a:bodyPr>
            <a:normAutofit/>
          </a:bodyPr>
          <a:lstStyle/>
          <a:p>
            <a:pPr algn="ctr">
              <a:defRPr/>
            </a:pPr>
            <a:r>
              <a:rPr lang="id-ID" sz="8000" b="1" smtClean="0">
                <a:solidFill>
                  <a:srgbClr val="0000CC"/>
                </a:solidFill>
                <a:effectLst>
                  <a:outerShdw blurRad="38100" dist="38100" dir="2700000" algn="tl">
                    <a:srgbClr val="000000">
                      <a:alpha val="43137"/>
                    </a:srgbClr>
                  </a:outerShdw>
                </a:effectLst>
              </a:rPr>
              <a:t>OK </a:t>
            </a:r>
            <a:r>
              <a:rPr lang="id-ID" sz="8000" b="1" dirty="0" smtClean="0">
                <a:solidFill>
                  <a:srgbClr val="0000CC"/>
                </a:solidFill>
                <a:effectLst>
                  <a:outerShdw blurRad="38100" dist="38100" dir="2700000" algn="tl">
                    <a:srgbClr val="000000">
                      <a:alpha val="43137"/>
                    </a:srgbClr>
                  </a:outerShdw>
                </a:effectLst>
              </a:rPr>
              <a:t>kawan....</a:t>
            </a:r>
            <a:r>
              <a:rPr lang="id-ID" sz="8000" b="1" smtClean="0">
                <a:solidFill>
                  <a:srgbClr val="FF0000"/>
                </a:solidFill>
                <a:effectLst>
                  <a:outerShdw blurRad="38100" dist="38100" dir="2700000" algn="tl">
                    <a:srgbClr val="000000">
                      <a:alpha val="43137"/>
                    </a:srgbClr>
                  </a:outerShdw>
                </a:effectLst>
              </a:rPr>
              <a:t/>
            </a:r>
            <a:br>
              <a:rPr lang="id-ID" sz="8000" b="1" smtClean="0">
                <a:solidFill>
                  <a:srgbClr val="FF0000"/>
                </a:solidFill>
                <a:effectLst>
                  <a:outerShdw blurRad="38100" dist="38100" dir="2700000" algn="tl">
                    <a:srgbClr val="000000">
                      <a:alpha val="43137"/>
                    </a:srgbClr>
                  </a:outerShdw>
                </a:effectLst>
              </a:rPr>
            </a:br>
            <a:r>
              <a:rPr lang="id-ID" sz="8000" b="1" smtClean="0">
                <a:solidFill>
                  <a:srgbClr val="FF0000"/>
                </a:solidFill>
                <a:effectLst>
                  <a:outerShdw blurRad="38100" dist="38100" dir="2700000" algn="tl">
                    <a:srgbClr val="000000">
                      <a:alpha val="43137"/>
                    </a:srgbClr>
                  </a:outerShdw>
                </a:effectLst>
              </a:rPr>
              <a:t>Selamat </a:t>
            </a:r>
            <a:r>
              <a:rPr lang="id-ID" sz="8000" b="1" dirty="0" smtClean="0">
                <a:solidFill>
                  <a:srgbClr val="FF0000"/>
                </a:solidFill>
                <a:effectLst>
                  <a:outerShdw blurRad="38100" dist="38100" dir="2700000" algn="tl">
                    <a:srgbClr val="000000">
                      <a:alpha val="43137"/>
                    </a:srgbClr>
                  </a:outerShdw>
                </a:effectLst>
              </a:rPr>
              <a:t>B</a:t>
            </a:r>
            <a:r>
              <a:rPr lang="id-ID" sz="8000" b="1" smtClean="0">
                <a:solidFill>
                  <a:srgbClr val="FF0000"/>
                </a:solidFill>
                <a:effectLst>
                  <a:outerShdw blurRad="38100" dist="38100" dir="2700000" algn="tl">
                    <a:srgbClr val="000000">
                      <a:alpha val="43137"/>
                    </a:srgbClr>
                  </a:outerShdw>
                </a:effectLst>
              </a:rPr>
              <a:t>elajar </a:t>
            </a:r>
            <a:r>
              <a:rPr lang="id-ID" sz="8000" b="1" dirty="0" smtClean="0">
                <a:solidFill>
                  <a:srgbClr val="FF0000"/>
                </a:solidFill>
                <a:effectLst>
                  <a:outerShdw blurRad="38100" dist="38100" dir="2700000" algn="tl">
                    <a:srgbClr val="000000">
                      <a:alpha val="43137"/>
                    </a:srgbClr>
                  </a:outerShdw>
                </a:effectLst>
              </a:rPr>
              <a:t>ya ....</a:t>
            </a:r>
            <a:endParaRPr lang="id-ID" sz="8000" b="1" dirty="0">
              <a:solidFill>
                <a:srgbClr val="FF0000"/>
              </a:solidFill>
              <a:effectLst>
                <a:outerShdw blurRad="38100" dist="38100" dir="2700000" algn="tl">
                  <a:srgbClr val="000000">
                    <a:alpha val="43137"/>
                  </a:srgbClr>
                </a:outerShdw>
              </a:effectLst>
            </a:endParaRPr>
          </a:p>
        </p:txBody>
      </p:sp>
      <p:sp>
        <p:nvSpPr>
          <p:cNvPr id="4" name="TextBox 3"/>
          <p:cNvSpPr txBox="1"/>
          <p:nvPr/>
        </p:nvSpPr>
        <p:spPr>
          <a:xfrm>
            <a:off x="405064" y="4572001"/>
            <a:ext cx="8382000" cy="646331"/>
          </a:xfrm>
          <a:prstGeom prst="rect">
            <a:avLst/>
          </a:prstGeom>
          <a:noFill/>
        </p:spPr>
        <p:txBody>
          <a:bodyPr wrap="square" rtlCol="0">
            <a:spAutoFit/>
          </a:bodyPr>
          <a:lstStyle/>
          <a:p>
            <a:pPr algn="ctr"/>
            <a:r>
              <a:rPr lang="id-ID" sz="3600" b="1">
                <a:solidFill>
                  <a:srgbClr val="FFFF00"/>
                </a:solidFill>
                <a:effectLst>
                  <a:outerShdw blurRad="38100" dist="38100" dir="2700000" algn="tl">
                    <a:srgbClr val="000000">
                      <a:alpha val="43137"/>
                    </a:srgbClr>
                  </a:outerShdw>
                </a:effectLst>
                <a:latin typeface="Arial Rounded MT Bold" pitchFamily="34" charset="0"/>
              </a:rPr>
              <a:t>a</a:t>
            </a:r>
            <a:r>
              <a:rPr lang="id-ID" sz="3600" b="1" smtClean="0">
                <a:solidFill>
                  <a:srgbClr val="FFFF00"/>
                </a:solidFill>
                <a:effectLst>
                  <a:outerShdw blurRad="38100" dist="38100" dir="2700000" algn="tl">
                    <a:srgbClr val="000000">
                      <a:alpha val="43137"/>
                    </a:srgbClr>
                  </a:outerShdw>
                </a:effectLst>
                <a:latin typeface="Arial Rounded MT Bold" pitchFamily="34" charset="0"/>
              </a:rPr>
              <a:t>guspurnomosite.blogspot.com</a:t>
            </a:r>
            <a:endParaRPr lang="id-ID" sz="3600" b="1">
              <a:solidFill>
                <a:srgbClr val="FFFF00"/>
              </a:solidFill>
              <a:effectLst>
                <a:outerShdw blurRad="38100" dist="38100" dir="2700000" algn="tl">
                  <a:srgbClr val="000000">
                    <a:alpha val="43137"/>
                  </a:srgbClr>
                </a:outerShdw>
              </a:effectLst>
              <a:latin typeface="Arial Rounded MT Bold" pitchFamily="34" charset="0"/>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bwMode="auto">
          <a:xfrm>
            <a:off x="0" y="1"/>
            <a:ext cx="9144000" cy="836712"/>
          </a:xfrm>
          <a:prstGeom prst="rect">
            <a:avLst/>
          </a:prstGeom>
          <a:gradFill>
            <a:gsLst>
              <a:gs pos="0">
                <a:srgbClr val="FFF200"/>
              </a:gs>
              <a:gs pos="45000">
                <a:srgbClr val="FF7A00"/>
              </a:gs>
              <a:gs pos="70000">
                <a:srgbClr val="FF0300"/>
              </a:gs>
              <a:gs pos="100000">
                <a:srgbClr val="4D0808"/>
              </a:gs>
            </a:gsLst>
            <a:lin ang="5400000" scaled="0"/>
          </a:gradFill>
          <a:ln w="9525">
            <a:noFill/>
            <a:miter lim="800000"/>
            <a:headEnd/>
            <a:tailEnd/>
          </a:ln>
        </p:spPr>
        <p:txBody>
          <a:bodyPr vert="horz" wrap="square" lIns="91440" tIns="45720" rIns="91440" bIns="45720" numCol="1" anchor="ctr" anchorCtr="0" compatLnSpc="1">
            <a:prstTxWarp prst="textNoShape">
              <a:avLst/>
            </a:prstTxWarp>
            <a:no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sv-SE" sz="4000" b="1" i="0" u="none" strike="noStrike" kern="0" cap="none" spc="0" normalizeH="0" baseline="0" noProof="0" smtClean="0">
                <a:ln>
                  <a:noFill/>
                </a:ln>
                <a:solidFill>
                  <a:schemeClr val="tx1"/>
                </a:solidFill>
                <a:effectLst/>
                <a:uLnTx/>
                <a:uFillTx/>
                <a:latin typeface="+mj-lt"/>
                <a:ea typeface="+mj-ea"/>
                <a:cs typeface="+mj-cs"/>
              </a:rPr>
              <a:t>ENERGI </a:t>
            </a:r>
            <a:r>
              <a:rPr kumimoji="0" lang="id-ID" sz="4000" b="1" i="0" u="none" strike="noStrike" kern="0" cap="none" spc="0" normalizeH="0" baseline="0" noProof="0" smtClean="0">
                <a:ln>
                  <a:noFill/>
                </a:ln>
                <a:solidFill>
                  <a:schemeClr val="tx1"/>
                </a:solidFill>
                <a:effectLst/>
                <a:uLnTx/>
                <a:uFillTx/>
                <a:latin typeface="+mj-lt"/>
                <a:ea typeface="+mj-ea"/>
                <a:cs typeface="+mj-cs"/>
              </a:rPr>
              <a:t>Ll</a:t>
            </a:r>
            <a:r>
              <a:rPr kumimoji="0" lang="sv-SE" sz="4000" b="1" i="0" u="none" strike="noStrike" kern="0" cap="none" spc="0" normalizeH="0" baseline="0" noProof="0" smtClean="0">
                <a:ln>
                  <a:noFill/>
                </a:ln>
                <a:solidFill>
                  <a:schemeClr val="tx1"/>
                </a:solidFill>
                <a:effectLst/>
                <a:uLnTx/>
                <a:uFillTx/>
                <a:latin typeface="+mj-lt"/>
                <a:ea typeface="+mj-ea"/>
                <a:cs typeface="+mj-cs"/>
              </a:rPr>
              <a:t>STRIK </a:t>
            </a:r>
            <a:endParaRPr kumimoji="0" lang="id-ID" sz="4000" b="1" i="0" u="none" strike="noStrike" kern="0" cap="none" spc="0" normalizeH="0" baseline="0" noProof="0" dirty="0">
              <a:ln>
                <a:noFill/>
              </a:ln>
              <a:solidFill>
                <a:schemeClr val="bg1"/>
              </a:solidFill>
              <a:effectLst>
                <a:outerShdw blurRad="38100" dist="38100" dir="2700000" algn="tl">
                  <a:srgbClr val="000000">
                    <a:alpha val="43137"/>
                  </a:srgbClr>
                </a:outerShdw>
              </a:effectLst>
              <a:uLnTx/>
              <a:uFillTx/>
              <a:latin typeface="+mj-lt"/>
              <a:ea typeface="+mj-ea"/>
              <a:cs typeface="+mj-cs"/>
            </a:endParaRPr>
          </a:p>
        </p:txBody>
      </p:sp>
      <p:sp>
        <p:nvSpPr>
          <p:cNvPr id="10" name="TextBox 9"/>
          <p:cNvSpPr txBox="1"/>
          <p:nvPr/>
        </p:nvSpPr>
        <p:spPr>
          <a:xfrm>
            <a:off x="323528" y="908720"/>
            <a:ext cx="8496944" cy="5755422"/>
          </a:xfrm>
          <a:prstGeom prst="rect">
            <a:avLst/>
          </a:prstGeom>
          <a:noFill/>
        </p:spPr>
        <p:txBody>
          <a:bodyPr wrap="square" rtlCol="0">
            <a:spAutoFit/>
          </a:bodyPr>
          <a:lstStyle/>
          <a:p>
            <a:r>
              <a:rPr lang="en-US" sz="3200" b="1"/>
              <a:t>Energi </a:t>
            </a:r>
            <a:r>
              <a:rPr lang="id-ID" sz="3200" b="1" smtClean="0"/>
              <a:t>L</a:t>
            </a:r>
            <a:r>
              <a:rPr lang="en-US" sz="3200" b="1" smtClean="0"/>
              <a:t>istrik </a:t>
            </a:r>
            <a:r>
              <a:rPr lang="en-US" sz="2400" b="1"/>
              <a:t>adalah energi yang diperlukan untuk memindahkan muatan listrik dari titik (potensial) yang satu ke titik (potensial) yang </a:t>
            </a:r>
            <a:r>
              <a:rPr lang="en-US" sz="2400" b="1"/>
              <a:t>lain</a:t>
            </a:r>
            <a:r>
              <a:rPr lang="en-US" sz="2400" b="1" smtClean="0"/>
              <a:t>.</a:t>
            </a:r>
            <a:endParaRPr lang="id-ID" sz="2400" b="1" smtClean="0"/>
          </a:p>
          <a:p>
            <a:endParaRPr lang="id-ID" sz="2400" b="1"/>
          </a:p>
          <a:p>
            <a:pPr lvl="0"/>
            <a:r>
              <a:rPr lang="en-US" sz="2400" b="1"/>
              <a:t>Energi listrik dihasilkan oleh sumber potensial listrik (</a:t>
            </a:r>
            <a:r>
              <a:rPr lang="en-US" sz="2400" b="1"/>
              <a:t>Elemen</a:t>
            </a:r>
            <a:r>
              <a:rPr lang="en-US" sz="2400" b="1" smtClean="0"/>
              <a:t>)</a:t>
            </a:r>
            <a:r>
              <a:rPr lang="id-ID" sz="2400" b="1" smtClean="0"/>
              <a:t>, </a:t>
            </a:r>
            <a:r>
              <a:rPr lang="en-US" sz="2400" b="1" smtClean="0"/>
              <a:t>Misalnya </a:t>
            </a:r>
            <a:r>
              <a:rPr lang="en-US" sz="2400" b="1"/>
              <a:t>: Baterei, Aki, Listrik PLN </a:t>
            </a:r>
            <a:r>
              <a:rPr lang="en-US" sz="2400" b="1"/>
              <a:t>dan </a:t>
            </a:r>
            <a:r>
              <a:rPr lang="en-US" sz="2400" b="1" smtClean="0"/>
              <a:t>sebagainya</a:t>
            </a:r>
            <a:endParaRPr lang="id-ID" sz="2400" b="1" smtClean="0"/>
          </a:p>
          <a:p>
            <a:endParaRPr lang="id-ID" sz="2400" b="1"/>
          </a:p>
          <a:p>
            <a:pPr lvl="0"/>
            <a:r>
              <a:rPr lang="en-US" sz="2400" b="1"/>
              <a:t>Energi listrik adalah salah bentuk energi yang paling fleksibel, karena mudah untuk diubah dari bentuk yang satu ke bentuk yang lain. Oleh karena itu, banyak diciptakan alat-alat yang mampu merubah energi listrik menjadi energi bentuk lainnya.</a:t>
            </a:r>
            <a:endParaRPr lang="id-ID" sz="2400" b="1"/>
          </a:p>
          <a:p>
            <a:pPr lvl="0"/>
            <a:r>
              <a:rPr lang="en-US" sz="2400" b="1"/>
              <a:t>Simbol	: W</a:t>
            </a:r>
            <a:endParaRPr lang="id-ID" sz="2400" b="1"/>
          </a:p>
          <a:p>
            <a:pPr lvl="0"/>
            <a:r>
              <a:rPr lang="en-US" sz="2400" b="1"/>
              <a:t>Satuan	: Joule (</a:t>
            </a:r>
            <a:r>
              <a:rPr lang="en-US" sz="2400" b="1"/>
              <a:t>J</a:t>
            </a:r>
            <a:r>
              <a:rPr lang="en-US" sz="2400" b="1" smtClean="0"/>
              <a:t>)</a:t>
            </a:r>
            <a:endParaRPr lang="id-ID"/>
          </a:p>
        </p:txBody>
      </p:sp>
    </p:spTree>
  </p:cSld>
  <p:clrMapOvr>
    <a:masterClrMapping/>
  </p:clrMapOvr>
  <p:transition>
    <p:wheel spokes="8"/>
    <p:sndAc>
      <p:stSnd>
        <p:snd r:embed="rId2" name="camera.wav"/>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AutoShape 4"/>
          <p:cNvSpPr>
            <a:spLocks noChangeArrowheads="1"/>
          </p:cNvSpPr>
          <p:nvPr/>
        </p:nvSpPr>
        <p:spPr bwMode="auto">
          <a:xfrm>
            <a:off x="214313" y="1428750"/>
            <a:ext cx="3384550" cy="857250"/>
          </a:xfrm>
          <a:prstGeom prst="roundRect">
            <a:avLst>
              <a:gd name="adj" fmla="val 16667"/>
            </a:avLst>
          </a:prstGeom>
          <a:gradFill flip="none" rotWithShape="1">
            <a:gsLst>
              <a:gs pos="0">
                <a:srgbClr val="B2B2B2">
                  <a:shade val="30000"/>
                  <a:satMod val="115000"/>
                </a:srgbClr>
              </a:gs>
              <a:gs pos="50000">
                <a:srgbClr val="B2B2B2">
                  <a:shade val="67500"/>
                  <a:satMod val="115000"/>
                </a:srgbClr>
              </a:gs>
              <a:gs pos="100000">
                <a:srgbClr val="B2B2B2">
                  <a:shade val="100000"/>
                  <a:satMod val="115000"/>
                </a:srgbClr>
              </a:gs>
            </a:gsLst>
            <a:path path="circle">
              <a:fillToRect l="100000" t="100000"/>
            </a:path>
            <a:tileRect r="-100000" b="-100000"/>
          </a:gradFill>
          <a:ln w="9525">
            <a:noFill/>
            <a:round/>
            <a:headEnd/>
            <a:tailEnd/>
          </a:ln>
          <a:effectLst>
            <a:outerShdw blurRad="184150" dist="241300" dir="11520000" sx="110000" sy="110000" algn="ctr">
              <a:srgbClr val="000000">
                <a:alpha val="18000"/>
              </a:srgbClr>
            </a:outerShdw>
          </a:effectLst>
          <a:scene3d>
            <a:camera prst="perspectiveFront" fov="5100000">
              <a:rot lat="0" lon="2100000" rev="0"/>
            </a:camera>
            <a:lightRig rig="flood" dir="t">
              <a:rot lat="0" lon="0" rev="13800000"/>
            </a:lightRig>
          </a:scene3d>
          <a:sp3d extrusionH="107950" prstMaterial="plastic">
            <a:bevelT w="82550" h="63500" prst="divot"/>
            <a:bevelB/>
          </a:sp3d>
        </p:spPr>
        <p:txBody>
          <a:bodyPr wrap="none" anchor="ctr"/>
          <a:lstStyle/>
          <a:p>
            <a:pPr algn="ctr">
              <a:defRPr/>
            </a:pPr>
            <a:endParaRPr lang="en-US" b="1" dirty="0">
              <a:solidFill>
                <a:schemeClr val="bg1"/>
              </a:solidFill>
            </a:endParaRPr>
          </a:p>
          <a:p>
            <a:pPr algn="ctr">
              <a:defRPr/>
            </a:pPr>
            <a:r>
              <a:rPr lang="en-US" b="1" dirty="0">
                <a:solidFill>
                  <a:schemeClr val="bg1"/>
                </a:solidFill>
              </a:rPr>
              <a:t>ENERGI  LISTRIK  DIUBAH </a:t>
            </a:r>
          </a:p>
          <a:p>
            <a:pPr algn="ctr">
              <a:defRPr/>
            </a:pPr>
            <a:r>
              <a:rPr lang="en-US" b="1" dirty="0">
                <a:solidFill>
                  <a:schemeClr val="bg1"/>
                </a:solidFill>
              </a:rPr>
              <a:t>MENJADI  ENERGI  PANAS</a:t>
            </a:r>
          </a:p>
          <a:p>
            <a:pPr algn="ctr">
              <a:defRPr/>
            </a:pPr>
            <a:endParaRPr lang="en-US" b="1" dirty="0">
              <a:solidFill>
                <a:schemeClr val="bg1"/>
              </a:solidFill>
            </a:endParaRPr>
          </a:p>
        </p:txBody>
      </p:sp>
      <p:sp>
        <p:nvSpPr>
          <p:cNvPr id="6149" name="AutoShape 6"/>
          <p:cNvSpPr>
            <a:spLocks noChangeArrowheads="1"/>
          </p:cNvSpPr>
          <p:nvPr/>
        </p:nvSpPr>
        <p:spPr bwMode="auto">
          <a:xfrm>
            <a:off x="4572000" y="1428750"/>
            <a:ext cx="3598863" cy="857250"/>
          </a:xfrm>
          <a:prstGeom prst="roundRect">
            <a:avLst>
              <a:gd name="adj" fmla="val 16667"/>
            </a:avLst>
          </a:prstGeom>
          <a:gradFill rotWithShape="1">
            <a:gsLst>
              <a:gs pos="0">
                <a:srgbClr val="5C3815"/>
              </a:gs>
              <a:gs pos="50000">
                <a:srgbClr val="865423"/>
              </a:gs>
              <a:gs pos="100000">
                <a:srgbClr val="A1662B"/>
              </a:gs>
            </a:gsLst>
            <a:lin ang="13500000" scaled="1"/>
          </a:gradFill>
          <a:ln w="9525">
            <a:noFill/>
            <a:round/>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none" anchor="ctr"/>
          <a:lstStyle/>
          <a:p>
            <a:pPr algn="ctr">
              <a:defRPr/>
            </a:pPr>
            <a:r>
              <a:rPr lang="en-US" b="1" dirty="0"/>
              <a:t>CONTOH PADA  ALAT LISTRIK</a:t>
            </a:r>
          </a:p>
          <a:p>
            <a:pPr algn="ctr">
              <a:defRPr/>
            </a:pPr>
            <a:r>
              <a:rPr lang="en-US" b="1" dirty="0"/>
              <a:t>SETRIKA  LISTRIK, SOLDER,</a:t>
            </a:r>
          </a:p>
          <a:p>
            <a:pPr algn="ctr">
              <a:defRPr/>
            </a:pPr>
            <a:r>
              <a:rPr lang="en-US" b="1" dirty="0"/>
              <a:t>RICE COOKER, MAGIC JAR DLL</a:t>
            </a:r>
          </a:p>
        </p:txBody>
      </p:sp>
      <p:sp>
        <p:nvSpPr>
          <p:cNvPr id="7174" name="AutoShape 8"/>
          <p:cNvSpPr>
            <a:spLocks noChangeArrowheads="1"/>
          </p:cNvSpPr>
          <p:nvPr/>
        </p:nvSpPr>
        <p:spPr bwMode="auto">
          <a:xfrm>
            <a:off x="3813175" y="1682750"/>
            <a:ext cx="574675" cy="503238"/>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accent1"/>
          </a:solidFill>
          <a:ln w="9525">
            <a:solidFill>
              <a:schemeClr val="tx1"/>
            </a:solidFill>
            <a:miter lim="800000"/>
            <a:headEnd/>
            <a:tailEnd/>
          </a:ln>
        </p:spPr>
        <p:txBody>
          <a:bodyPr wrap="none" anchor="ctr"/>
          <a:lstStyle/>
          <a:p>
            <a:endParaRPr lang="id-ID"/>
          </a:p>
        </p:txBody>
      </p:sp>
      <p:sp>
        <p:nvSpPr>
          <p:cNvPr id="6151" name="Rectangle 10"/>
          <p:cNvSpPr>
            <a:spLocks noGrp="1" noChangeArrowheads="1"/>
          </p:cNvSpPr>
          <p:nvPr>
            <p:ph idx="1"/>
          </p:nvPr>
        </p:nvSpPr>
        <p:spPr>
          <a:xfrm>
            <a:off x="0" y="0"/>
            <a:ext cx="9144000" cy="1268760"/>
          </a:xfr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solidFill>
              <a:srgbClr val="0070C0"/>
            </a:solidFill>
          </a:ln>
        </p:spPr>
        <p:txBody>
          <a:bodyPr>
            <a:normAutofit/>
          </a:bodyPr>
          <a:lstStyle/>
          <a:p>
            <a:pPr algn="ctr" eaLnBrk="1" hangingPunct="1">
              <a:buFont typeface="Wingdings" pitchFamily="2" charset="2"/>
              <a:buNone/>
              <a:defRPr/>
            </a:pPr>
            <a:r>
              <a:rPr lang="en-US" sz="3200" b="1" dirty="0" smtClean="0">
                <a:solidFill>
                  <a:srgbClr val="FF0000"/>
                </a:solidFill>
              </a:rPr>
              <a:t>PERUBAHAN  (KONVERSI)  ENERGI LISTRIK </a:t>
            </a:r>
          </a:p>
          <a:p>
            <a:pPr algn="ctr" eaLnBrk="1" hangingPunct="1">
              <a:buFont typeface="Wingdings" pitchFamily="2" charset="2"/>
              <a:buNone/>
              <a:defRPr/>
            </a:pPr>
            <a:r>
              <a:rPr lang="en-US" sz="3200" b="1" dirty="0" smtClean="0">
                <a:solidFill>
                  <a:srgbClr val="FF0000"/>
                </a:solidFill>
              </a:rPr>
              <a:t>MENJADI BENTUK ENERGI LAIN</a:t>
            </a:r>
          </a:p>
          <a:p>
            <a:pPr eaLnBrk="1" hangingPunct="1">
              <a:buFont typeface="Wingdings" pitchFamily="2" charset="2"/>
              <a:buNone/>
              <a:defRPr/>
            </a:pPr>
            <a:endParaRPr lang="en-US" sz="2400" dirty="0" smtClean="0">
              <a:solidFill>
                <a:srgbClr val="FF0000"/>
              </a:solidFill>
            </a:endParaRPr>
          </a:p>
        </p:txBody>
      </p:sp>
      <p:sp>
        <p:nvSpPr>
          <p:cNvPr id="7176" name="AutoShape 8"/>
          <p:cNvSpPr>
            <a:spLocks noChangeArrowheads="1"/>
          </p:cNvSpPr>
          <p:nvPr/>
        </p:nvSpPr>
        <p:spPr bwMode="auto">
          <a:xfrm>
            <a:off x="3857625" y="5214938"/>
            <a:ext cx="574675" cy="503237"/>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accent1"/>
          </a:solidFill>
          <a:ln w="9525">
            <a:solidFill>
              <a:schemeClr val="tx1"/>
            </a:solidFill>
            <a:miter lim="800000"/>
            <a:headEnd/>
            <a:tailEnd/>
          </a:ln>
        </p:spPr>
        <p:txBody>
          <a:bodyPr wrap="none" anchor="ctr"/>
          <a:lstStyle/>
          <a:p>
            <a:endParaRPr lang="id-ID"/>
          </a:p>
        </p:txBody>
      </p:sp>
      <p:sp>
        <p:nvSpPr>
          <p:cNvPr id="7177" name="AutoShape 8"/>
          <p:cNvSpPr>
            <a:spLocks noChangeArrowheads="1"/>
          </p:cNvSpPr>
          <p:nvPr/>
        </p:nvSpPr>
        <p:spPr bwMode="auto">
          <a:xfrm>
            <a:off x="3786188" y="3929063"/>
            <a:ext cx="574675" cy="503237"/>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accent1"/>
          </a:solidFill>
          <a:ln w="9525">
            <a:solidFill>
              <a:schemeClr val="tx1"/>
            </a:solidFill>
            <a:miter lim="800000"/>
            <a:headEnd/>
            <a:tailEnd/>
          </a:ln>
        </p:spPr>
        <p:txBody>
          <a:bodyPr wrap="none" anchor="ctr"/>
          <a:lstStyle/>
          <a:p>
            <a:endParaRPr lang="id-ID"/>
          </a:p>
        </p:txBody>
      </p:sp>
      <p:sp>
        <p:nvSpPr>
          <p:cNvPr id="7178" name="AutoShape 8"/>
          <p:cNvSpPr>
            <a:spLocks noChangeArrowheads="1"/>
          </p:cNvSpPr>
          <p:nvPr/>
        </p:nvSpPr>
        <p:spPr bwMode="auto">
          <a:xfrm>
            <a:off x="3786188" y="2786063"/>
            <a:ext cx="574675" cy="503237"/>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accent1"/>
          </a:solidFill>
          <a:ln w="9525">
            <a:solidFill>
              <a:schemeClr val="tx1"/>
            </a:solidFill>
            <a:miter lim="800000"/>
            <a:headEnd/>
            <a:tailEnd/>
          </a:ln>
        </p:spPr>
        <p:txBody>
          <a:bodyPr wrap="none" anchor="ctr"/>
          <a:lstStyle/>
          <a:p>
            <a:endParaRPr lang="id-ID"/>
          </a:p>
        </p:txBody>
      </p:sp>
      <p:sp>
        <p:nvSpPr>
          <p:cNvPr id="2" name="AutoShape 6"/>
          <p:cNvSpPr>
            <a:spLocks noChangeArrowheads="1"/>
          </p:cNvSpPr>
          <p:nvPr/>
        </p:nvSpPr>
        <p:spPr bwMode="auto">
          <a:xfrm>
            <a:off x="4643438" y="2571750"/>
            <a:ext cx="3598862" cy="857250"/>
          </a:xfrm>
          <a:prstGeom prst="roundRect">
            <a:avLst>
              <a:gd name="adj" fmla="val 16667"/>
            </a:avLst>
          </a:prstGeom>
          <a:gradFill flip="none" rotWithShape="1">
            <a:gsLst>
              <a:gs pos="0">
                <a:srgbClr val="996633">
                  <a:shade val="30000"/>
                  <a:satMod val="115000"/>
                </a:srgbClr>
              </a:gs>
              <a:gs pos="50000">
                <a:srgbClr val="996633">
                  <a:shade val="67500"/>
                  <a:satMod val="115000"/>
                </a:srgbClr>
              </a:gs>
              <a:gs pos="100000">
                <a:srgbClr val="996633">
                  <a:shade val="100000"/>
                  <a:satMod val="115000"/>
                </a:srgbClr>
              </a:gs>
            </a:gsLst>
            <a:path path="circle">
              <a:fillToRect t="100000" r="100000"/>
            </a:path>
            <a:tileRect l="-100000" b="-100000"/>
          </a:gradFill>
          <a:ln w="9525">
            <a:solidFill>
              <a:schemeClr val="tx1"/>
            </a:solidFill>
            <a:round/>
            <a:headEnd/>
            <a:tailEnd/>
          </a:ln>
          <a:scene3d>
            <a:camera prst="orthographicFront"/>
            <a:lightRig rig="threePt" dir="t"/>
          </a:scene3d>
          <a:sp3d>
            <a:bevelT prst="slope"/>
          </a:sp3d>
        </p:spPr>
        <p:txBody>
          <a:bodyPr wrap="none" anchor="ctr"/>
          <a:lstStyle/>
          <a:p>
            <a:pPr algn="ctr">
              <a:defRPr/>
            </a:pPr>
            <a:r>
              <a:rPr lang="en-US" b="1" dirty="0"/>
              <a:t>CONTOH PADA  ALAT LISTRIK</a:t>
            </a:r>
          </a:p>
          <a:p>
            <a:pPr algn="ctr">
              <a:defRPr/>
            </a:pPr>
            <a:r>
              <a:rPr lang="en-US" b="1" dirty="0"/>
              <a:t>RADIO, TELIVISI,  HP, BEL</a:t>
            </a:r>
          </a:p>
          <a:p>
            <a:pPr algn="ctr">
              <a:defRPr/>
            </a:pPr>
            <a:r>
              <a:rPr lang="en-US" b="1" dirty="0"/>
              <a:t>LISTRIK, SOUND SYSTEM, DLL</a:t>
            </a:r>
          </a:p>
        </p:txBody>
      </p:sp>
      <p:sp>
        <p:nvSpPr>
          <p:cNvPr id="6158" name="AutoShape 6"/>
          <p:cNvSpPr>
            <a:spLocks noChangeArrowheads="1"/>
          </p:cNvSpPr>
          <p:nvPr/>
        </p:nvSpPr>
        <p:spPr bwMode="auto">
          <a:xfrm>
            <a:off x="4643438" y="3786188"/>
            <a:ext cx="3598862" cy="857250"/>
          </a:xfrm>
          <a:prstGeom prst="roundRect">
            <a:avLst>
              <a:gd name="adj" fmla="val 16667"/>
            </a:avLst>
          </a:prstGeom>
          <a:gradFill rotWithShape="1">
            <a:gsLst>
              <a:gs pos="0">
                <a:srgbClr val="5C3815"/>
              </a:gs>
              <a:gs pos="50000">
                <a:srgbClr val="865423"/>
              </a:gs>
              <a:gs pos="100000">
                <a:srgbClr val="A1662B"/>
              </a:gs>
            </a:gsLst>
            <a:lin ang="16200000" scaled="1"/>
          </a:gradFill>
          <a:ln w="9525">
            <a:solidFill>
              <a:schemeClr val="tx1"/>
            </a:solidFill>
            <a:round/>
            <a:headEnd/>
            <a:tailEnd/>
          </a:ln>
          <a:effectLst>
            <a:glow rad="228600">
              <a:schemeClr val="accent6">
                <a:satMod val="175000"/>
                <a:alpha val="40000"/>
              </a:schemeClr>
            </a:glow>
          </a:effectLst>
        </p:spPr>
        <p:txBody>
          <a:bodyPr wrap="none" anchor="ctr"/>
          <a:lstStyle/>
          <a:p>
            <a:pPr algn="ctr">
              <a:defRPr/>
            </a:pPr>
            <a:r>
              <a:rPr lang="en-US" b="1" dirty="0"/>
              <a:t>CONTOH PADA  ALAT LISTRIK</a:t>
            </a:r>
          </a:p>
          <a:p>
            <a:pPr algn="ctr">
              <a:defRPr/>
            </a:pPr>
            <a:r>
              <a:rPr lang="en-US" b="1" dirty="0"/>
              <a:t>LAMPU TL, LAMPU NEON,</a:t>
            </a:r>
          </a:p>
          <a:p>
            <a:pPr algn="ctr">
              <a:defRPr/>
            </a:pPr>
            <a:r>
              <a:rPr lang="en-US" b="1" dirty="0"/>
              <a:t>MONITOR, TABUNG TV, DLL</a:t>
            </a:r>
          </a:p>
        </p:txBody>
      </p:sp>
      <p:sp>
        <p:nvSpPr>
          <p:cNvPr id="6159" name="AutoShape 6"/>
          <p:cNvSpPr>
            <a:spLocks noChangeArrowheads="1"/>
          </p:cNvSpPr>
          <p:nvPr/>
        </p:nvSpPr>
        <p:spPr bwMode="auto">
          <a:xfrm>
            <a:off x="4786313" y="5000625"/>
            <a:ext cx="3598862" cy="857250"/>
          </a:xfrm>
          <a:prstGeom prst="roundRect">
            <a:avLst>
              <a:gd name="adj" fmla="val 16667"/>
            </a:avLst>
          </a:prstGeom>
          <a:gradFill rotWithShape="1">
            <a:gsLst>
              <a:gs pos="0">
                <a:srgbClr val="5C3815"/>
              </a:gs>
              <a:gs pos="50000">
                <a:srgbClr val="865423"/>
              </a:gs>
              <a:gs pos="100000">
                <a:srgbClr val="A1662B"/>
              </a:gs>
            </a:gsLst>
            <a:lin ang="18900000" scaled="1"/>
          </a:gradFill>
          <a:ln w="9525">
            <a:solidFill>
              <a:schemeClr val="tx1"/>
            </a:solidFill>
            <a:round/>
            <a:headEnd/>
            <a:tailEnd/>
          </a:ln>
          <a:effectLst>
            <a:reflection blurRad="6350" stA="50000" endA="300" endPos="90000" dir="5400000" sy="-100000" algn="bl" rotWithShape="0"/>
          </a:effectLst>
        </p:spPr>
        <p:txBody>
          <a:bodyPr wrap="none" anchor="ctr"/>
          <a:lstStyle/>
          <a:p>
            <a:pPr algn="ctr">
              <a:defRPr/>
            </a:pPr>
            <a:r>
              <a:rPr lang="en-US" b="1" dirty="0"/>
              <a:t>CONTOH PADA  ALAT LISTRIK</a:t>
            </a:r>
          </a:p>
          <a:p>
            <a:pPr algn="ctr">
              <a:defRPr/>
            </a:pPr>
            <a:r>
              <a:rPr lang="en-US" b="1" dirty="0"/>
              <a:t>KIPAS ANGIN, MOTOR LISTRIK,</a:t>
            </a:r>
          </a:p>
          <a:p>
            <a:pPr algn="ctr">
              <a:defRPr/>
            </a:pPr>
            <a:r>
              <a:rPr lang="en-US" b="1" dirty="0"/>
              <a:t>JAM, MAINAN ANAK, DLL</a:t>
            </a:r>
          </a:p>
        </p:txBody>
      </p:sp>
      <p:sp>
        <p:nvSpPr>
          <p:cNvPr id="6160" name="AutoShape 4"/>
          <p:cNvSpPr>
            <a:spLocks noChangeArrowheads="1"/>
          </p:cNvSpPr>
          <p:nvPr/>
        </p:nvSpPr>
        <p:spPr bwMode="auto">
          <a:xfrm>
            <a:off x="214313" y="2571750"/>
            <a:ext cx="3384550" cy="857250"/>
          </a:xfrm>
          <a:prstGeom prst="roundRect">
            <a:avLst>
              <a:gd name="adj" fmla="val 16667"/>
            </a:avLst>
          </a:prstGeom>
          <a:gradFill rotWithShape="1">
            <a:gsLst>
              <a:gs pos="0">
                <a:srgbClr val="666666"/>
              </a:gs>
              <a:gs pos="50000">
                <a:srgbClr val="959595"/>
              </a:gs>
              <a:gs pos="100000">
                <a:srgbClr val="B2B2B2"/>
              </a:gs>
            </a:gsLst>
            <a:lin ang="16200000" scaled="1"/>
          </a:gradFill>
          <a:ln w="9525">
            <a:noFill/>
            <a:round/>
            <a:headEnd/>
            <a:tailEnd/>
          </a:ln>
          <a:effectLst>
            <a:outerShdw blurRad="184150" dist="241300" dir="11520000" sx="110000" sy="110000" algn="ctr">
              <a:srgbClr val="000000">
                <a:alpha val="18000"/>
              </a:srgbClr>
            </a:outerShdw>
            <a:reflection blurRad="6350" stA="50000" endA="300" endPos="90000" dist="50800" dir="5400000" sy="-100000" algn="bl" rotWithShape="0"/>
          </a:effectLst>
          <a:scene3d>
            <a:camera prst="perspectiveFront" fov="5100000">
              <a:rot lat="0" lon="2100000" rev="0"/>
            </a:camera>
            <a:lightRig rig="flood" dir="t">
              <a:rot lat="0" lon="0" rev="13800000"/>
            </a:lightRig>
          </a:scene3d>
          <a:sp3d extrusionH="107950" prstMaterial="plastic">
            <a:bevelT w="82550" h="63500" prst="divot"/>
            <a:bevelB/>
          </a:sp3d>
        </p:spPr>
        <p:txBody>
          <a:bodyPr wrap="none" anchor="ctr"/>
          <a:lstStyle/>
          <a:p>
            <a:pPr algn="ctr">
              <a:defRPr/>
            </a:pPr>
            <a:endParaRPr lang="en-US" b="1" dirty="0">
              <a:solidFill>
                <a:schemeClr val="bg1"/>
              </a:solidFill>
            </a:endParaRPr>
          </a:p>
          <a:p>
            <a:pPr algn="ctr">
              <a:defRPr/>
            </a:pPr>
            <a:r>
              <a:rPr lang="en-US" b="1" dirty="0">
                <a:solidFill>
                  <a:schemeClr val="bg1"/>
                </a:solidFill>
              </a:rPr>
              <a:t>ENERGI  LISTRIK  DIUBAH </a:t>
            </a:r>
          </a:p>
          <a:p>
            <a:pPr algn="ctr">
              <a:defRPr/>
            </a:pPr>
            <a:r>
              <a:rPr lang="en-US" b="1" dirty="0">
                <a:solidFill>
                  <a:schemeClr val="bg1"/>
                </a:solidFill>
              </a:rPr>
              <a:t>MENJADI  ENERGI  BUNYI</a:t>
            </a:r>
          </a:p>
          <a:p>
            <a:pPr algn="ctr">
              <a:defRPr/>
            </a:pPr>
            <a:endParaRPr lang="en-US" b="1" dirty="0">
              <a:solidFill>
                <a:schemeClr val="bg1"/>
              </a:solidFill>
            </a:endParaRPr>
          </a:p>
        </p:txBody>
      </p:sp>
      <p:sp>
        <p:nvSpPr>
          <p:cNvPr id="6161" name="AutoShape 4"/>
          <p:cNvSpPr>
            <a:spLocks noChangeArrowheads="1"/>
          </p:cNvSpPr>
          <p:nvPr/>
        </p:nvSpPr>
        <p:spPr bwMode="auto">
          <a:xfrm>
            <a:off x="214313" y="3786188"/>
            <a:ext cx="3384550" cy="857250"/>
          </a:xfrm>
          <a:prstGeom prst="roundRect">
            <a:avLst>
              <a:gd name="adj" fmla="val 16667"/>
            </a:avLst>
          </a:prstGeom>
          <a:gradFill rotWithShape="1">
            <a:gsLst>
              <a:gs pos="0">
                <a:srgbClr val="666666"/>
              </a:gs>
              <a:gs pos="50000">
                <a:srgbClr val="959595"/>
              </a:gs>
              <a:gs pos="100000">
                <a:srgbClr val="B2B2B2"/>
              </a:gs>
            </a:gsLst>
            <a:lin ang="18900000" scaled="1"/>
          </a:gradFill>
          <a:ln w="9525">
            <a:solidFill>
              <a:schemeClr val="tx1"/>
            </a:solidFill>
            <a:round/>
            <a:headEnd/>
            <a:tailEnd/>
          </a:ln>
          <a:scene3d>
            <a:camera prst="isometricOffAxis2Left"/>
            <a:lightRig rig="threePt" dir="t"/>
          </a:scene3d>
        </p:spPr>
        <p:txBody>
          <a:bodyPr wrap="none" anchor="ctr"/>
          <a:lstStyle/>
          <a:p>
            <a:pPr algn="ctr">
              <a:defRPr/>
            </a:pPr>
            <a:endParaRPr lang="en-US" b="1" dirty="0">
              <a:solidFill>
                <a:schemeClr val="bg1"/>
              </a:solidFill>
            </a:endParaRPr>
          </a:p>
          <a:p>
            <a:pPr algn="ctr">
              <a:defRPr/>
            </a:pPr>
            <a:r>
              <a:rPr lang="en-US" b="1" dirty="0">
                <a:solidFill>
                  <a:schemeClr val="bg1"/>
                </a:solidFill>
              </a:rPr>
              <a:t>ENERGI  LISTRIK  DIUBAH </a:t>
            </a:r>
          </a:p>
          <a:p>
            <a:pPr algn="ctr">
              <a:defRPr/>
            </a:pPr>
            <a:r>
              <a:rPr lang="en-US" b="1" dirty="0">
                <a:solidFill>
                  <a:schemeClr val="bg1"/>
                </a:solidFill>
              </a:rPr>
              <a:t>MENJADI  ENERGI  CAHAYA</a:t>
            </a:r>
          </a:p>
          <a:p>
            <a:pPr algn="ctr">
              <a:defRPr/>
            </a:pPr>
            <a:endParaRPr lang="en-US" b="1" dirty="0">
              <a:solidFill>
                <a:schemeClr val="bg1"/>
              </a:solidFill>
            </a:endParaRPr>
          </a:p>
        </p:txBody>
      </p:sp>
      <p:sp>
        <p:nvSpPr>
          <p:cNvPr id="6162" name="AutoShape 4"/>
          <p:cNvSpPr>
            <a:spLocks noChangeArrowheads="1"/>
          </p:cNvSpPr>
          <p:nvPr/>
        </p:nvSpPr>
        <p:spPr bwMode="auto">
          <a:xfrm>
            <a:off x="214313" y="5000625"/>
            <a:ext cx="3384550" cy="857250"/>
          </a:xfrm>
          <a:prstGeom prst="roundRect">
            <a:avLst>
              <a:gd name="adj" fmla="val 16667"/>
            </a:avLst>
          </a:prstGeom>
          <a:gradFill rotWithShape="1">
            <a:gsLst>
              <a:gs pos="0">
                <a:srgbClr val="666666"/>
              </a:gs>
              <a:gs pos="50000">
                <a:srgbClr val="959595"/>
              </a:gs>
              <a:gs pos="100000">
                <a:srgbClr val="B2B2B2"/>
              </a:gs>
            </a:gsLst>
            <a:lin ang="13500000" scaled="1"/>
          </a:gradFill>
          <a:ln w="9525">
            <a:solidFill>
              <a:schemeClr val="tx1"/>
            </a:solidFill>
            <a:round/>
            <a:headEnd/>
            <a:tailEnd/>
          </a:ln>
          <a:scene3d>
            <a:camera prst="orthographicFront"/>
            <a:lightRig rig="threePt" dir="t"/>
          </a:scene3d>
          <a:sp3d>
            <a:bevelT prst="slope"/>
          </a:sp3d>
        </p:spPr>
        <p:txBody>
          <a:bodyPr wrap="none" anchor="ctr"/>
          <a:lstStyle/>
          <a:p>
            <a:pPr algn="ctr">
              <a:defRPr/>
            </a:pPr>
            <a:endParaRPr lang="en-US" b="1" dirty="0">
              <a:solidFill>
                <a:schemeClr val="bg1"/>
              </a:solidFill>
            </a:endParaRPr>
          </a:p>
          <a:p>
            <a:pPr algn="ctr">
              <a:defRPr/>
            </a:pPr>
            <a:r>
              <a:rPr lang="en-US" b="1" dirty="0">
                <a:solidFill>
                  <a:schemeClr val="bg1"/>
                </a:solidFill>
              </a:rPr>
              <a:t>ENERGI  LISTRIK  DIUBAH </a:t>
            </a:r>
          </a:p>
          <a:p>
            <a:pPr algn="ctr">
              <a:defRPr/>
            </a:pPr>
            <a:r>
              <a:rPr lang="en-US" b="1" dirty="0">
                <a:solidFill>
                  <a:schemeClr val="bg1"/>
                </a:solidFill>
              </a:rPr>
              <a:t>MENJADI  ENERGI GERAK</a:t>
            </a:r>
          </a:p>
          <a:p>
            <a:pPr algn="ctr">
              <a:defRPr/>
            </a:pPr>
            <a:endParaRPr lang="en-US" b="1" dirty="0">
              <a:solidFill>
                <a:schemeClr val="bg1"/>
              </a:solidFill>
            </a:endParaRPr>
          </a:p>
        </p:txBody>
      </p:sp>
    </p:spTree>
  </p:cSld>
  <p:clrMapOvr>
    <a:masterClrMapping/>
  </p:clrMapOvr>
  <p:transition>
    <p:wheel spokes="8"/>
    <p:sndAc>
      <p:stSnd>
        <p:snd r:embed="rId3"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122">
                                            <p:bg/>
                                          </p:spTgt>
                                        </p:tgtEl>
                                        <p:attrNameLst>
                                          <p:attrName>style.visibility</p:attrName>
                                        </p:attrNameLst>
                                      </p:cBhvr>
                                      <p:to>
                                        <p:strVal val="visible"/>
                                      </p:to>
                                    </p:set>
                                    <p:animEffect transition="in" filter="wipe(down)">
                                      <p:cBhvr>
                                        <p:cTn id="7" dur="500"/>
                                        <p:tgtEl>
                                          <p:spTgt spid="5122">
                                            <p:bg/>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5122">
                                            <p:txEl>
                                              <p:pRg st="1" end="1"/>
                                            </p:txEl>
                                          </p:spTgt>
                                        </p:tgtEl>
                                        <p:attrNameLst>
                                          <p:attrName>style.visibility</p:attrName>
                                        </p:attrNameLst>
                                      </p:cBhvr>
                                      <p:to>
                                        <p:strVal val="visible"/>
                                      </p:to>
                                    </p:set>
                                    <p:animEffect transition="in" filter="wipe(down)">
                                      <p:cBhvr>
                                        <p:cTn id="10" dur="500"/>
                                        <p:tgtEl>
                                          <p:spTgt spid="5122">
                                            <p:txEl>
                                              <p:pRg st="1" end="1"/>
                                            </p:txEl>
                                          </p:spTgt>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5122">
                                            <p:txEl>
                                              <p:pRg st="2" end="2"/>
                                            </p:txEl>
                                          </p:spTgt>
                                        </p:tgtEl>
                                        <p:attrNameLst>
                                          <p:attrName>style.visibility</p:attrName>
                                        </p:attrNameLst>
                                      </p:cBhvr>
                                      <p:to>
                                        <p:strVal val="visible"/>
                                      </p:to>
                                    </p:set>
                                    <p:animEffect transition="in" filter="wipe(down)">
                                      <p:cBhvr>
                                        <p:cTn id="13" dur="500"/>
                                        <p:tgtEl>
                                          <p:spTgt spid="5122">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6158">
                                            <p:bg/>
                                          </p:spTgt>
                                        </p:tgtEl>
                                        <p:attrNameLst>
                                          <p:attrName>style.visibility</p:attrName>
                                        </p:attrNameLst>
                                      </p:cBhvr>
                                      <p:to>
                                        <p:strVal val="visible"/>
                                      </p:to>
                                    </p:set>
                                    <p:anim calcmode="lin" valueType="num">
                                      <p:cBhvr additive="base">
                                        <p:cTn id="18" dur="500" fill="hold"/>
                                        <p:tgtEl>
                                          <p:spTgt spid="6158">
                                            <p:bg/>
                                          </p:spTgt>
                                        </p:tgtEl>
                                        <p:attrNameLst>
                                          <p:attrName>ppt_x</p:attrName>
                                        </p:attrNameLst>
                                      </p:cBhvr>
                                      <p:tavLst>
                                        <p:tav tm="0">
                                          <p:val>
                                            <p:strVal val="#ppt_x"/>
                                          </p:val>
                                        </p:tav>
                                        <p:tav tm="100000">
                                          <p:val>
                                            <p:strVal val="#ppt_x"/>
                                          </p:val>
                                        </p:tav>
                                      </p:tavLst>
                                    </p:anim>
                                    <p:anim calcmode="lin" valueType="num">
                                      <p:cBhvr additive="base">
                                        <p:cTn id="19" dur="500" fill="hold"/>
                                        <p:tgtEl>
                                          <p:spTgt spid="6158">
                                            <p:bg/>
                                          </p:spTgt>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6158">
                                            <p:txEl>
                                              <p:pRg st="0" end="0"/>
                                            </p:txEl>
                                          </p:spTgt>
                                        </p:tgtEl>
                                        <p:attrNameLst>
                                          <p:attrName>style.visibility</p:attrName>
                                        </p:attrNameLst>
                                      </p:cBhvr>
                                      <p:to>
                                        <p:strVal val="visible"/>
                                      </p:to>
                                    </p:set>
                                    <p:anim calcmode="lin" valueType="num">
                                      <p:cBhvr additive="base">
                                        <p:cTn id="22" dur="500" fill="hold"/>
                                        <p:tgtEl>
                                          <p:spTgt spid="6158">
                                            <p:txEl>
                                              <p:pRg st="0" end="0"/>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6158">
                                            <p:txEl>
                                              <p:pRg st="0" end="0"/>
                                            </p:txEl>
                                          </p:spTgt>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6158">
                                            <p:txEl>
                                              <p:pRg st="1" end="1"/>
                                            </p:txEl>
                                          </p:spTgt>
                                        </p:tgtEl>
                                        <p:attrNameLst>
                                          <p:attrName>style.visibility</p:attrName>
                                        </p:attrNameLst>
                                      </p:cBhvr>
                                      <p:to>
                                        <p:strVal val="visible"/>
                                      </p:to>
                                    </p:set>
                                    <p:anim calcmode="lin" valueType="num">
                                      <p:cBhvr additive="base">
                                        <p:cTn id="26" dur="500" fill="hold"/>
                                        <p:tgtEl>
                                          <p:spTgt spid="6158">
                                            <p:txEl>
                                              <p:pRg st="1" end="1"/>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6158">
                                            <p:txEl>
                                              <p:pRg st="1" end="1"/>
                                            </p:txEl>
                                          </p:spTgt>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6158">
                                            <p:txEl>
                                              <p:pRg st="2" end="2"/>
                                            </p:txEl>
                                          </p:spTgt>
                                        </p:tgtEl>
                                        <p:attrNameLst>
                                          <p:attrName>style.visibility</p:attrName>
                                        </p:attrNameLst>
                                      </p:cBhvr>
                                      <p:to>
                                        <p:strVal val="visible"/>
                                      </p:to>
                                    </p:set>
                                    <p:anim calcmode="lin" valueType="num">
                                      <p:cBhvr additive="base">
                                        <p:cTn id="30" dur="500" fill="hold"/>
                                        <p:tgtEl>
                                          <p:spTgt spid="6158">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6158">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6151">
                                            <p:bg/>
                                          </p:spTgt>
                                        </p:tgtEl>
                                        <p:attrNameLst>
                                          <p:attrName>style.visibility</p:attrName>
                                        </p:attrNameLst>
                                      </p:cBhvr>
                                      <p:to>
                                        <p:strVal val="visible"/>
                                      </p:to>
                                    </p:set>
                                    <p:animEffect transition="in" filter="fade">
                                      <p:cBhvr>
                                        <p:cTn id="36" dur="2000"/>
                                        <p:tgtEl>
                                          <p:spTgt spid="6151">
                                            <p:bg/>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6151">
                                            <p:txEl>
                                              <p:pRg st="0" end="0"/>
                                            </p:txEl>
                                          </p:spTgt>
                                        </p:tgtEl>
                                        <p:attrNameLst>
                                          <p:attrName>style.visibility</p:attrName>
                                        </p:attrNameLst>
                                      </p:cBhvr>
                                      <p:to>
                                        <p:strVal val="visible"/>
                                      </p:to>
                                    </p:set>
                                    <p:animEffect transition="in" filter="fade">
                                      <p:cBhvr>
                                        <p:cTn id="39" dur="2000"/>
                                        <p:tgtEl>
                                          <p:spTgt spid="6151">
                                            <p:txEl>
                                              <p:pRg st="0" end="0"/>
                                            </p:txEl>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6151">
                                            <p:txEl>
                                              <p:pRg st="1" end="1"/>
                                            </p:txEl>
                                          </p:spTgt>
                                        </p:tgtEl>
                                        <p:attrNameLst>
                                          <p:attrName>style.visibility</p:attrName>
                                        </p:attrNameLst>
                                      </p:cBhvr>
                                      <p:to>
                                        <p:strVal val="visible"/>
                                      </p:to>
                                    </p:set>
                                    <p:animEffect transition="in" filter="fade">
                                      <p:cBhvr>
                                        <p:cTn id="42" dur="2000"/>
                                        <p:tgtEl>
                                          <p:spTgt spid="6151">
                                            <p:txEl>
                                              <p:pRg st="1" end="1"/>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8" presetClass="emph" presetSubtype="0" fill="hold" grpId="0" nodeType="clickEffect">
                                  <p:stCondLst>
                                    <p:cond delay="0"/>
                                  </p:stCondLst>
                                  <p:childTnLst>
                                    <p:animRot by="21600000">
                                      <p:cBhvr>
                                        <p:cTn id="46" dur="2000" fill="hold"/>
                                        <p:tgtEl>
                                          <p:spTgt spid="7174"/>
                                        </p:tgtEl>
                                        <p:attrNameLst>
                                          <p:attrName>r</p:attrName>
                                        </p:attrNameLst>
                                      </p:cBhvr>
                                    </p:animRot>
                                  </p:childTnLst>
                                </p:cTn>
                              </p:par>
                            </p:childTnLst>
                          </p:cTn>
                        </p:par>
                      </p:childTnLst>
                    </p:cTn>
                  </p:par>
                  <p:par>
                    <p:cTn id="47" fill="hold">
                      <p:stCondLst>
                        <p:cond delay="indefinite"/>
                      </p:stCondLst>
                      <p:childTnLst>
                        <p:par>
                          <p:cTn id="48" fill="hold">
                            <p:stCondLst>
                              <p:cond delay="0"/>
                            </p:stCondLst>
                            <p:childTnLst>
                              <p:par>
                                <p:cTn id="49" presetID="8" presetClass="emph" presetSubtype="0" fill="hold" grpId="0" nodeType="clickEffect">
                                  <p:stCondLst>
                                    <p:cond delay="0"/>
                                  </p:stCondLst>
                                  <p:childTnLst>
                                    <p:animRot by="21600000">
                                      <p:cBhvr>
                                        <p:cTn id="50" dur="2000" fill="hold"/>
                                        <p:tgtEl>
                                          <p:spTgt spid="7178"/>
                                        </p:tgtEl>
                                        <p:attrNameLst>
                                          <p:attrName>r</p:attrName>
                                        </p:attrNameLst>
                                      </p:cBhvr>
                                    </p:animRot>
                                  </p:childTnLst>
                                </p:cTn>
                              </p:par>
                            </p:childTnLst>
                          </p:cTn>
                        </p:par>
                      </p:childTnLst>
                    </p:cTn>
                  </p:par>
                  <p:par>
                    <p:cTn id="51" fill="hold">
                      <p:stCondLst>
                        <p:cond delay="indefinite"/>
                      </p:stCondLst>
                      <p:childTnLst>
                        <p:par>
                          <p:cTn id="52" fill="hold">
                            <p:stCondLst>
                              <p:cond delay="0"/>
                            </p:stCondLst>
                            <p:childTnLst>
                              <p:par>
                                <p:cTn id="53" presetID="8" presetClass="emph" presetSubtype="0" fill="hold" grpId="0" nodeType="clickEffect">
                                  <p:stCondLst>
                                    <p:cond delay="0"/>
                                  </p:stCondLst>
                                  <p:childTnLst>
                                    <p:animRot by="21600000">
                                      <p:cBhvr>
                                        <p:cTn id="54" dur="2000" fill="hold"/>
                                        <p:tgtEl>
                                          <p:spTgt spid="7177"/>
                                        </p:tgtEl>
                                        <p:attrNameLst>
                                          <p:attrName>r</p:attrName>
                                        </p:attrNameLst>
                                      </p:cBhvr>
                                    </p:animRot>
                                  </p:childTnLst>
                                </p:cTn>
                              </p:par>
                            </p:childTnLst>
                          </p:cTn>
                        </p:par>
                      </p:childTnLst>
                    </p:cTn>
                  </p:par>
                  <p:par>
                    <p:cTn id="55" fill="hold">
                      <p:stCondLst>
                        <p:cond delay="indefinite"/>
                      </p:stCondLst>
                      <p:childTnLst>
                        <p:par>
                          <p:cTn id="56" fill="hold">
                            <p:stCondLst>
                              <p:cond delay="0"/>
                            </p:stCondLst>
                            <p:childTnLst>
                              <p:par>
                                <p:cTn id="57" presetID="8" presetClass="emph" presetSubtype="0" fill="hold" grpId="0" nodeType="clickEffect">
                                  <p:stCondLst>
                                    <p:cond delay="0"/>
                                  </p:stCondLst>
                                  <p:childTnLst>
                                    <p:animRot by="21600000">
                                      <p:cBhvr>
                                        <p:cTn id="58" dur="2000" fill="hold"/>
                                        <p:tgtEl>
                                          <p:spTgt spid="717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build="allAtOnce" animBg="1"/>
      <p:bldP spid="7174" grpId="0" animBg="1"/>
      <p:bldP spid="6151" grpId="0" build="allAtOnce" animBg="1"/>
      <p:bldP spid="7176" grpId="0" animBg="1"/>
      <p:bldP spid="7177" grpId="0" animBg="1"/>
      <p:bldP spid="7178" grpId="0" animBg="1"/>
      <p:bldP spid="6158" grpId="0" build="allAtOnce"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7" name="Picture 2"/>
          <p:cNvPicPr>
            <a:picLocks noGrp="1" noChangeAspect="1" noChangeArrowheads="1"/>
          </p:cNvPicPr>
          <p:nvPr>
            <p:ph idx="1"/>
          </p:nvPr>
        </p:nvPicPr>
        <p:blipFill>
          <a:blip r:embed="rId3" cstate="print"/>
          <a:srcRect/>
          <a:stretch>
            <a:fillRect/>
          </a:stretch>
        </p:blipFill>
        <p:spPr>
          <a:xfrm>
            <a:off x="0" y="3357563"/>
            <a:ext cx="2786063" cy="3286125"/>
          </a:xfrm>
          <a:noFill/>
        </p:spPr>
      </p:pic>
      <p:sp>
        <p:nvSpPr>
          <p:cNvPr id="11266" name="Title 1"/>
          <p:cNvSpPr>
            <a:spLocks noGrp="1"/>
          </p:cNvSpPr>
          <p:nvPr>
            <p:ph type="title"/>
          </p:nvPr>
        </p:nvSpPr>
        <p:spPr>
          <a:xfrm>
            <a:off x="0" y="0"/>
            <a:ext cx="9144000" cy="1484784"/>
          </a:xfrm>
          <a:blipFill dpi="0" rotWithShape="1">
            <a:blip r:embed="rId4" cstate="print"/>
            <a:srcRect/>
            <a:tile tx="0" ty="0" sx="100000" sy="100000" flip="none" algn="tl"/>
          </a:blipFill>
        </p:spPr>
        <p:txBody>
          <a:bodyPr>
            <a:noAutofit/>
          </a:bodyPr>
          <a:lstStyle/>
          <a:p>
            <a:pPr algn="ctr"/>
            <a:r>
              <a:rPr lang="en-US" sz="3600" smtClean="0">
                <a:solidFill>
                  <a:srgbClr val="FFFF00"/>
                </a:solidFill>
                <a:effectLst/>
                <a:latin typeface="Arial Rounded MT Bold" pitchFamily="34" charset="0"/>
              </a:rPr>
              <a:t>BEBERAPA ALAT YANG BISA MENKONVERSI ENERGI LISTRIK MENJADI BENTUK ENERGI LAIN</a:t>
            </a:r>
          </a:p>
        </p:txBody>
      </p:sp>
      <p:pic>
        <p:nvPicPr>
          <p:cNvPr id="11268" name="Picture 17"/>
          <p:cNvPicPr>
            <a:picLocks noChangeAspect="1" noChangeArrowheads="1"/>
          </p:cNvPicPr>
          <p:nvPr/>
        </p:nvPicPr>
        <p:blipFill>
          <a:blip r:embed="rId5" cstate="print"/>
          <a:srcRect/>
          <a:stretch>
            <a:fillRect/>
          </a:stretch>
        </p:blipFill>
        <p:spPr bwMode="auto">
          <a:xfrm>
            <a:off x="6858000" y="3357563"/>
            <a:ext cx="2286000" cy="3286125"/>
          </a:xfrm>
          <a:prstGeom prst="rect">
            <a:avLst/>
          </a:prstGeom>
          <a:noFill/>
          <a:ln w="9525">
            <a:noFill/>
            <a:miter lim="800000"/>
            <a:headEnd/>
            <a:tailEnd/>
          </a:ln>
        </p:spPr>
      </p:pic>
      <p:sp>
        <p:nvSpPr>
          <p:cNvPr id="11269" name="TextBox 5"/>
          <p:cNvSpPr txBox="1">
            <a:spLocks noChangeArrowheads="1"/>
          </p:cNvSpPr>
          <p:nvPr/>
        </p:nvSpPr>
        <p:spPr bwMode="auto">
          <a:xfrm>
            <a:off x="714375" y="5286375"/>
            <a:ext cx="1000125" cy="369888"/>
          </a:xfrm>
          <a:prstGeom prst="rect">
            <a:avLst/>
          </a:prstGeom>
          <a:noFill/>
          <a:ln w="9525">
            <a:noFill/>
            <a:miter lim="800000"/>
            <a:headEnd/>
            <a:tailEnd/>
          </a:ln>
        </p:spPr>
        <p:txBody>
          <a:bodyPr>
            <a:spAutoFit/>
          </a:bodyPr>
          <a:lstStyle/>
          <a:p>
            <a:endParaRPr lang="id-ID"/>
          </a:p>
        </p:txBody>
      </p:sp>
      <p:pic>
        <p:nvPicPr>
          <p:cNvPr id="11270" name="Picture 6"/>
          <p:cNvPicPr>
            <a:picLocks noChangeAspect="1" noChangeArrowheads="1"/>
          </p:cNvPicPr>
          <p:nvPr/>
        </p:nvPicPr>
        <p:blipFill>
          <a:blip r:embed="rId6" cstate="print"/>
          <a:srcRect/>
          <a:stretch>
            <a:fillRect/>
          </a:stretch>
        </p:blipFill>
        <p:spPr bwMode="auto">
          <a:xfrm>
            <a:off x="395536" y="1556792"/>
            <a:ext cx="2500313" cy="2014538"/>
          </a:xfrm>
          <a:prstGeom prst="rect">
            <a:avLst/>
          </a:prstGeom>
          <a:noFill/>
          <a:ln w="9525">
            <a:noFill/>
            <a:miter lim="800000"/>
            <a:headEnd/>
            <a:tailEnd/>
          </a:ln>
        </p:spPr>
      </p:pic>
      <p:pic>
        <p:nvPicPr>
          <p:cNvPr id="11271" name="Picture 8"/>
          <p:cNvPicPr>
            <a:picLocks noChangeAspect="1" noChangeArrowheads="1"/>
          </p:cNvPicPr>
          <p:nvPr/>
        </p:nvPicPr>
        <p:blipFill>
          <a:blip r:embed="rId7" cstate="print"/>
          <a:srcRect/>
          <a:stretch>
            <a:fillRect/>
          </a:stretch>
        </p:blipFill>
        <p:spPr bwMode="auto">
          <a:xfrm>
            <a:off x="5796136" y="1772816"/>
            <a:ext cx="3000375" cy="1714500"/>
          </a:xfrm>
          <a:prstGeom prst="rect">
            <a:avLst/>
          </a:prstGeom>
          <a:noFill/>
          <a:ln w="9525">
            <a:noFill/>
            <a:miter lim="800000"/>
            <a:headEnd/>
            <a:tailEnd/>
          </a:ln>
        </p:spPr>
      </p:pic>
      <p:pic>
        <p:nvPicPr>
          <p:cNvPr id="8" name="Picture 9" descr="HDC190"/>
          <p:cNvPicPr>
            <a:picLocks noChangeAspect="1" noChangeArrowheads="1"/>
          </p:cNvPicPr>
          <p:nvPr/>
        </p:nvPicPr>
        <p:blipFill>
          <a:blip r:embed="rId8" cstate="print"/>
          <a:srcRect/>
          <a:stretch>
            <a:fillRect/>
          </a:stretch>
        </p:blipFill>
        <p:spPr bwMode="auto">
          <a:xfrm>
            <a:off x="4714875" y="3286125"/>
            <a:ext cx="2143125" cy="3357563"/>
          </a:xfrm>
          <a:prstGeom prst="rect">
            <a:avLst/>
          </a:prstGeom>
          <a:noFill/>
          <a:ln w="9525">
            <a:noFill/>
            <a:miter lim="800000"/>
            <a:headEnd/>
            <a:tailEnd/>
          </a:ln>
        </p:spPr>
      </p:pic>
      <p:pic>
        <p:nvPicPr>
          <p:cNvPr id="9" name="Picture 19" descr="diving_torch"/>
          <p:cNvPicPr>
            <a:picLocks noChangeAspect="1" noChangeArrowheads="1"/>
          </p:cNvPicPr>
          <p:nvPr/>
        </p:nvPicPr>
        <p:blipFill>
          <a:blip r:embed="rId9" cstate="print"/>
          <a:srcRect/>
          <a:stretch>
            <a:fillRect/>
          </a:stretch>
        </p:blipFill>
        <p:spPr bwMode="auto">
          <a:xfrm>
            <a:off x="3419872" y="1628800"/>
            <a:ext cx="2000250" cy="2071687"/>
          </a:xfrm>
          <a:prstGeom prst="rect">
            <a:avLst/>
          </a:prstGeom>
          <a:noFill/>
          <a:ln w="9525">
            <a:noFill/>
            <a:miter lim="800000"/>
            <a:headEnd/>
            <a:tailEnd/>
          </a:ln>
        </p:spPr>
      </p:pic>
      <p:pic>
        <p:nvPicPr>
          <p:cNvPr id="10" name="Picture 12" descr="Remote%20control%20philips"/>
          <p:cNvPicPr>
            <a:picLocks noChangeAspect="1" noChangeArrowheads="1"/>
          </p:cNvPicPr>
          <p:nvPr/>
        </p:nvPicPr>
        <p:blipFill>
          <a:blip r:embed="rId10" cstate="print"/>
          <a:srcRect/>
          <a:stretch>
            <a:fillRect/>
          </a:stretch>
        </p:blipFill>
        <p:spPr bwMode="auto">
          <a:xfrm>
            <a:off x="2714625" y="3286125"/>
            <a:ext cx="1993900" cy="3357563"/>
          </a:xfrm>
          <a:prstGeom prst="rect">
            <a:avLst/>
          </a:prstGeom>
          <a:noFill/>
          <a:ln w="9525">
            <a:noFill/>
            <a:miter lim="800000"/>
            <a:headEnd/>
            <a:tailEnd/>
          </a:ln>
        </p:spPr>
      </p:pic>
    </p:spTree>
  </p:cSld>
  <p:clrMapOvr>
    <a:masterClrMapping/>
  </p:clrMapOvr>
  <p:transition>
    <p:wheel spokes="8"/>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strips(downLeft)">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diamond(in)">
                                      <p:cBhvr>
                                        <p:cTn id="12" dur="20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ppt_x"/>
                                          </p:val>
                                        </p:tav>
                                        <p:tav tm="100000">
                                          <p:val>
                                            <p:strVal val="#ppt_x"/>
                                          </p:val>
                                        </p:tav>
                                      </p:tavLst>
                                    </p:anim>
                                    <p:anim calcmode="lin" valueType="num">
                                      <p:cBhvr additive="base">
                                        <p:cTn id="1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3"/>
          <p:cNvSpPr>
            <a:spLocks noGrp="1" noChangeArrowheads="1"/>
          </p:cNvSpPr>
          <p:nvPr>
            <p:ph idx="1"/>
          </p:nvPr>
        </p:nvSpPr>
        <p:spPr>
          <a:xfrm>
            <a:off x="0" y="5715000"/>
            <a:ext cx="9144000" cy="1143000"/>
          </a:xfrm>
          <a:blipFill dpi="0" rotWithShape="1">
            <a:blip r:embed="rId3" cstate="print"/>
            <a:srcRect/>
            <a:tile tx="0" ty="0" sx="100000" sy="100000" flip="none" algn="tl"/>
          </a:blipFill>
          <a:ln>
            <a:solidFill>
              <a:srgbClr val="FFFF00"/>
            </a:solidFill>
          </a:ln>
        </p:spPr>
        <p:txBody>
          <a:bodyPr>
            <a:normAutofit/>
          </a:bodyPr>
          <a:lstStyle/>
          <a:p>
            <a:pPr algn="ctr" eaLnBrk="1" hangingPunct="1">
              <a:lnSpc>
                <a:spcPct val="80000"/>
              </a:lnSpc>
              <a:buFont typeface="Wingdings" pitchFamily="2" charset="2"/>
              <a:buNone/>
            </a:pPr>
            <a:r>
              <a:rPr lang="en-US" sz="2400" b="1" smtClean="0"/>
              <a:t>KESIMPULAN</a:t>
            </a:r>
          </a:p>
          <a:p>
            <a:pPr algn="ctr" eaLnBrk="1" hangingPunct="1">
              <a:lnSpc>
                <a:spcPct val="80000"/>
              </a:lnSpc>
              <a:buFont typeface="Wingdings" pitchFamily="2" charset="2"/>
              <a:buNone/>
            </a:pPr>
            <a:r>
              <a:rPr lang="en-US" sz="2400" b="1" smtClean="0"/>
              <a:t>BESARNYA  ENERGI   LISTRIK  (  W  ) </a:t>
            </a:r>
            <a:r>
              <a:rPr lang="en-US" sz="2400" b="1" smtClean="0">
                <a:solidFill>
                  <a:srgbClr val="00B0F0"/>
                </a:solidFill>
              </a:rPr>
              <a:t>SEBANDING</a:t>
            </a:r>
            <a:r>
              <a:rPr lang="en-US" sz="2400" b="1" smtClean="0"/>
              <a:t> DENGAN</a:t>
            </a:r>
          </a:p>
          <a:p>
            <a:pPr eaLnBrk="1" hangingPunct="1">
              <a:lnSpc>
                <a:spcPct val="80000"/>
              </a:lnSpc>
              <a:buFont typeface="Wingdings" pitchFamily="2" charset="2"/>
              <a:buNone/>
            </a:pPr>
            <a:r>
              <a:rPr lang="en-US" sz="2000" b="1" smtClean="0"/>
              <a:t>   </a:t>
            </a:r>
            <a:r>
              <a:rPr lang="en-US" sz="2000" b="1" smtClean="0">
                <a:solidFill>
                  <a:srgbClr val="FFFF00"/>
                </a:solidFill>
              </a:rPr>
              <a:t>TEGANGAN LISTRIK (  V ) ,   KUAT ARUS   (  I  )    DAN  WAKTU  (  t   )</a:t>
            </a:r>
          </a:p>
        </p:txBody>
      </p:sp>
      <p:sp>
        <p:nvSpPr>
          <p:cNvPr id="12291" name="Rectangle 4"/>
          <p:cNvSpPr>
            <a:spLocks noChangeArrowheads="1"/>
          </p:cNvSpPr>
          <p:nvPr/>
        </p:nvSpPr>
        <p:spPr bwMode="auto">
          <a:xfrm>
            <a:off x="357188" y="214313"/>
            <a:ext cx="8248650" cy="749300"/>
          </a:xfrm>
          <a:prstGeom prst="rect">
            <a:avLst/>
          </a:prstGeom>
          <a:noFill/>
          <a:ln w="9525">
            <a:noFill/>
            <a:miter lim="800000"/>
            <a:headEnd/>
            <a:tailEnd/>
          </a:ln>
        </p:spPr>
        <p:txBody>
          <a:bodyPr/>
          <a:lstStyle/>
          <a:p>
            <a:pPr marL="342900" indent="-342900" algn="ctr">
              <a:spcBef>
                <a:spcPct val="20000"/>
              </a:spcBef>
              <a:buClr>
                <a:schemeClr val="bg2"/>
              </a:buClr>
              <a:buSzPct val="75000"/>
              <a:buFont typeface="Wingdings" pitchFamily="2" charset="2"/>
              <a:buNone/>
            </a:pPr>
            <a:endParaRPr lang="id-ID" sz="3200"/>
          </a:p>
        </p:txBody>
      </p:sp>
      <p:sp>
        <p:nvSpPr>
          <p:cNvPr id="6148" name="AutoShape 5"/>
          <p:cNvSpPr>
            <a:spLocks noChangeArrowheads="1"/>
          </p:cNvSpPr>
          <p:nvPr/>
        </p:nvSpPr>
        <p:spPr bwMode="auto">
          <a:xfrm>
            <a:off x="323528" y="1052736"/>
            <a:ext cx="2071688" cy="1500190"/>
          </a:xfrm>
          <a:prstGeom prst="flowChartProcess">
            <a:avLst/>
          </a:prstGeom>
          <a:blipFill>
            <a:blip r:embed="rId4" cstate="print"/>
            <a:tile tx="0" ty="0" sx="100000" sy="100000" flip="none" algn="tl"/>
          </a:blipFill>
          <a:ln w="9525">
            <a:noFill/>
            <a:miter lim="800000"/>
            <a:headEnd/>
            <a:tailEnd/>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none" anchor="ctr"/>
          <a:lstStyle/>
          <a:p>
            <a:pPr marL="228600" indent="-228600" algn="ctr">
              <a:lnSpc>
                <a:spcPct val="80000"/>
              </a:lnSpc>
              <a:spcBef>
                <a:spcPct val="20000"/>
              </a:spcBef>
              <a:defRPr/>
            </a:pPr>
            <a:endParaRPr lang="en-US" sz="2400" b="1" dirty="0">
              <a:cs typeface="+mn-cs"/>
            </a:endParaRPr>
          </a:p>
          <a:p>
            <a:pPr marL="228600" indent="-228600" algn="ctr">
              <a:lnSpc>
                <a:spcPct val="80000"/>
              </a:lnSpc>
              <a:spcBef>
                <a:spcPct val="20000"/>
              </a:spcBef>
              <a:defRPr/>
            </a:pPr>
            <a:r>
              <a:rPr lang="en-US" sz="2400" b="1" dirty="0">
                <a:solidFill>
                  <a:schemeClr val="bg1"/>
                </a:solidFill>
                <a:cs typeface="+mn-cs"/>
              </a:rPr>
              <a:t>RUMUS AWAL</a:t>
            </a:r>
          </a:p>
          <a:p>
            <a:pPr marL="228600" indent="-228600" algn="ctr">
              <a:lnSpc>
                <a:spcPct val="80000"/>
              </a:lnSpc>
              <a:spcBef>
                <a:spcPct val="20000"/>
              </a:spcBef>
              <a:defRPr/>
            </a:pPr>
            <a:endParaRPr lang="en-US" sz="2400" b="1" dirty="0">
              <a:solidFill>
                <a:schemeClr val="bg1">
                  <a:lumMod val="75000"/>
                  <a:lumOff val="25000"/>
                </a:schemeClr>
              </a:solidFill>
              <a:cs typeface="+mn-cs"/>
            </a:endParaRPr>
          </a:p>
          <a:p>
            <a:pPr marL="228600" indent="-228600" algn="ctr">
              <a:lnSpc>
                <a:spcPct val="80000"/>
              </a:lnSpc>
              <a:spcBef>
                <a:spcPct val="20000"/>
              </a:spcBef>
              <a:defRPr/>
            </a:pPr>
            <a:r>
              <a:rPr lang="en-US" sz="2400" b="1" dirty="0">
                <a:solidFill>
                  <a:schemeClr val="bg1"/>
                </a:solidFill>
                <a:cs typeface="+mn-cs"/>
              </a:rPr>
              <a:t>W</a:t>
            </a:r>
            <a:r>
              <a:rPr lang="en-US" sz="2400" b="1" dirty="0">
                <a:solidFill>
                  <a:srgbClr val="003399"/>
                </a:solidFill>
                <a:cs typeface="+mn-cs"/>
              </a:rPr>
              <a:t>   =   V  </a:t>
            </a:r>
            <a:r>
              <a:rPr lang="en-US" sz="2400" b="1" dirty="0">
                <a:solidFill>
                  <a:srgbClr val="FF0000"/>
                </a:solidFill>
                <a:cs typeface="+mn-cs"/>
              </a:rPr>
              <a:t>Q</a:t>
            </a:r>
          </a:p>
          <a:p>
            <a:pPr marL="228600" indent="-228600" algn="ctr">
              <a:lnSpc>
                <a:spcPct val="80000"/>
              </a:lnSpc>
              <a:spcBef>
                <a:spcPct val="20000"/>
              </a:spcBef>
              <a:defRPr/>
            </a:pPr>
            <a:endParaRPr lang="en-US" sz="2400" b="1" dirty="0">
              <a:cs typeface="+mn-cs"/>
            </a:endParaRPr>
          </a:p>
        </p:txBody>
      </p:sp>
      <p:sp>
        <p:nvSpPr>
          <p:cNvPr id="6149" name="Oval 8"/>
          <p:cNvSpPr>
            <a:spLocks noChangeArrowheads="1"/>
          </p:cNvSpPr>
          <p:nvPr/>
        </p:nvSpPr>
        <p:spPr bwMode="auto">
          <a:xfrm>
            <a:off x="1403648" y="2708920"/>
            <a:ext cx="5357813" cy="1214446"/>
          </a:xfrm>
          <a:prstGeom prst="ellipse">
            <a:avLst/>
          </a:prstGeom>
          <a:gradFill flip="none" rotWithShape="1">
            <a:gsLst>
              <a:gs pos="0">
                <a:schemeClr val="tx1">
                  <a:lumMod val="85000"/>
                  <a:shade val="30000"/>
                  <a:satMod val="115000"/>
                </a:schemeClr>
              </a:gs>
              <a:gs pos="50000">
                <a:schemeClr val="tx1">
                  <a:lumMod val="85000"/>
                  <a:shade val="67500"/>
                  <a:satMod val="115000"/>
                </a:schemeClr>
              </a:gs>
              <a:gs pos="100000">
                <a:schemeClr val="tx1">
                  <a:lumMod val="85000"/>
                  <a:shade val="100000"/>
                  <a:satMod val="115000"/>
                </a:schemeClr>
              </a:gs>
            </a:gsLst>
            <a:lin ang="0" scaled="1"/>
            <a:tileRect/>
          </a:gradFill>
          <a:ln w="9525">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defRPr/>
            </a:pPr>
            <a:r>
              <a:rPr lang="en-US" sz="2000" b="1" dirty="0">
                <a:solidFill>
                  <a:schemeClr val="bg1"/>
                </a:solidFill>
                <a:cs typeface="+mn-cs"/>
              </a:rPr>
              <a:t>RUMUS AKHIR</a:t>
            </a:r>
          </a:p>
          <a:p>
            <a:pPr algn="ctr">
              <a:defRPr/>
            </a:pPr>
            <a:endParaRPr lang="en-US" sz="2000" b="1" dirty="0">
              <a:solidFill>
                <a:schemeClr val="bg1"/>
              </a:solidFill>
              <a:cs typeface="+mn-cs"/>
            </a:endParaRPr>
          </a:p>
          <a:p>
            <a:pPr algn="ctr">
              <a:defRPr/>
            </a:pPr>
            <a:r>
              <a:rPr lang="en-US" sz="2800" b="1" dirty="0">
                <a:solidFill>
                  <a:schemeClr val="bg1"/>
                </a:solidFill>
                <a:cs typeface="+mn-cs"/>
              </a:rPr>
              <a:t>W    =    </a:t>
            </a:r>
            <a:r>
              <a:rPr lang="en-US" sz="2800" b="1">
                <a:solidFill>
                  <a:schemeClr val="bg1"/>
                </a:solidFill>
                <a:cs typeface="+mn-cs"/>
              </a:rPr>
              <a:t>V  </a:t>
            </a:r>
            <a:r>
              <a:rPr lang="id-ID" sz="2800" b="1" smtClean="0">
                <a:solidFill>
                  <a:schemeClr val="bg1"/>
                </a:solidFill>
                <a:cs typeface="+mn-cs"/>
              </a:rPr>
              <a:t>.</a:t>
            </a:r>
            <a:r>
              <a:rPr lang="en-US" sz="2800" b="1" smtClean="0">
                <a:solidFill>
                  <a:schemeClr val="bg1"/>
                </a:solidFill>
                <a:cs typeface="+mn-cs"/>
              </a:rPr>
              <a:t> </a:t>
            </a:r>
            <a:r>
              <a:rPr lang="id-ID" sz="2800" b="1">
                <a:solidFill>
                  <a:schemeClr val="bg1"/>
                </a:solidFill>
                <a:cs typeface="+mn-cs"/>
              </a:rPr>
              <a:t>i</a:t>
            </a:r>
            <a:r>
              <a:rPr lang="en-US" sz="2800" b="1" smtClean="0">
                <a:solidFill>
                  <a:schemeClr val="bg1"/>
                </a:solidFill>
                <a:cs typeface="+mn-cs"/>
              </a:rPr>
              <a:t> </a:t>
            </a:r>
            <a:r>
              <a:rPr lang="id-ID" sz="2800" b="1" smtClean="0">
                <a:solidFill>
                  <a:schemeClr val="bg1"/>
                </a:solidFill>
                <a:cs typeface="+mn-cs"/>
              </a:rPr>
              <a:t>.</a:t>
            </a:r>
            <a:r>
              <a:rPr lang="en-US" sz="2800" b="1" smtClean="0">
                <a:solidFill>
                  <a:schemeClr val="bg1"/>
                </a:solidFill>
                <a:cs typeface="+mn-cs"/>
              </a:rPr>
              <a:t>  </a:t>
            </a:r>
            <a:r>
              <a:rPr lang="en-US" sz="2800" b="1" dirty="0">
                <a:solidFill>
                  <a:schemeClr val="bg1"/>
                </a:solidFill>
                <a:cs typeface="+mn-cs"/>
              </a:rPr>
              <a:t>t</a:t>
            </a:r>
          </a:p>
          <a:p>
            <a:pPr algn="ctr">
              <a:defRPr/>
            </a:pPr>
            <a:endParaRPr lang="en-US" sz="2400" b="1" dirty="0">
              <a:solidFill>
                <a:srgbClr val="FF0000"/>
              </a:solidFill>
              <a:cs typeface="+mn-cs"/>
            </a:endParaRPr>
          </a:p>
        </p:txBody>
      </p:sp>
      <p:sp>
        <p:nvSpPr>
          <p:cNvPr id="9224" name="AutoShape 9"/>
          <p:cNvSpPr>
            <a:spLocks noChangeArrowheads="1"/>
          </p:cNvSpPr>
          <p:nvPr/>
        </p:nvSpPr>
        <p:spPr bwMode="auto">
          <a:xfrm rot="2580873">
            <a:off x="6523038" y="2628900"/>
            <a:ext cx="576262" cy="503238"/>
          </a:xfrm>
          <a:prstGeom prst="downArrow">
            <a:avLst>
              <a:gd name="adj1" fmla="val 50000"/>
              <a:gd name="adj2" fmla="val 25000"/>
            </a:avLst>
          </a:prstGeom>
          <a:solidFill>
            <a:schemeClr val="accent1"/>
          </a:solidFill>
          <a:ln w="9525">
            <a:solidFill>
              <a:schemeClr val="tx1"/>
            </a:solidFill>
            <a:miter lim="800000"/>
            <a:headEnd/>
            <a:tailEnd/>
          </a:ln>
        </p:spPr>
        <p:txBody>
          <a:bodyPr vert="eaVert" wrap="none" anchor="ctr"/>
          <a:lstStyle/>
          <a:p>
            <a:endParaRPr lang="id-ID"/>
          </a:p>
        </p:txBody>
      </p:sp>
      <p:sp>
        <p:nvSpPr>
          <p:cNvPr id="7" name="Rectangle 6"/>
          <p:cNvSpPr/>
          <p:nvPr/>
        </p:nvSpPr>
        <p:spPr>
          <a:xfrm>
            <a:off x="3357554" y="1071546"/>
            <a:ext cx="1646494" cy="914400"/>
          </a:xfrm>
          <a:prstGeom prst="rect">
            <a:avLst/>
          </a:prstGeom>
          <a:blipFill>
            <a:blip r:embed="rId5" cstate="print"/>
            <a:tile tx="0" ty="0" sx="100000" sy="100000" flip="none" algn="tl"/>
          </a:blipFill>
          <a:effectLst>
            <a:reflection blurRad="6350" stA="50000" endA="300" endPos="90000" dir="5400000" sy="-100000" algn="bl" rotWithShape="0"/>
          </a:effectLst>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defRPr/>
            </a:pPr>
            <a:r>
              <a:rPr lang="en-US" sz="2400" dirty="0">
                <a:solidFill>
                  <a:srgbClr val="003399"/>
                </a:solidFill>
              </a:rPr>
              <a:t>JIKA</a:t>
            </a:r>
          </a:p>
        </p:txBody>
      </p:sp>
      <p:sp>
        <p:nvSpPr>
          <p:cNvPr id="8" name="Oval 7"/>
          <p:cNvSpPr/>
          <p:nvPr/>
        </p:nvSpPr>
        <p:spPr>
          <a:xfrm>
            <a:off x="6429388" y="1142984"/>
            <a:ext cx="2286000" cy="1285878"/>
          </a:xfrm>
          <a:prstGeom prst="ellipse">
            <a:avLst/>
          </a:prstGeom>
          <a:blipFill>
            <a:blip r:embed="rId6" cstate="print"/>
            <a:tile tx="0" ty="0" sx="100000" sy="100000" flip="none" algn="tl"/>
          </a:blip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b="1" dirty="0">
                <a:solidFill>
                  <a:srgbClr val="FF0000"/>
                </a:solidFill>
              </a:rPr>
              <a:t>Q  </a:t>
            </a:r>
            <a:r>
              <a:rPr lang="en-US" sz="2400" b="1" dirty="0">
                <a:solidFill>
                  <a:schemeClr val="accent6">
                    <a:lumMod val="75000"/>
                  </a:schemeClr>
                </a:solidFill>
              </a:rPr>
              <a:t>=  I   t</a:t>
            </a:r>
          </a:p>
        </p:txBody>
      </p:sp>
      <p:sp>
        <p:nvSpPr>
          <p:cNvPr id="10" name="Rounded Rectangle 9"/>
          <p:cNvSpPr/>
          <p:nvPr/>
        </p:nvSpPr>
        <p:spPr>
          <a:xfrm>
            <a:off x="500034" y="3933056"/>
            <a:ext cx="8286750" cy="1639074"/>
          </a:xfrm>
          <a:prstGeom prst="roundRect">
            <a:avLst/>
          </a:prstGeom>
          <a:gradFill flip="none" rotWithShape="1">
            <a:gsLst>
              <a:gs pos="0">
                <a:schemeClr val="accent1">
                  <a:lumMod val="40000"/>
                  <a:lumOff val="60000"/>
                  <a:shade val="30000"/>
                  <a:satMod val="115000"/>
                </a:schemeClr>
              </a:gs>
              <a:gs pos="50000">
                <a:schemeClr val="accent1">
                  <a:lumMod val="40000"/>
                  <a:lumOff val="60000"/>
                  <a:shade val="67500"/>
                  <a:satMod val="115000"/>
                </a:schemeClr>
              </a:gs>
              <a:gs pos="100000">
                <a:schemeClr val="accent1">
                  <a:lumMod val="40000"/>
                  <a:lumOff val="60000"/>
                  <a:shade val="100000"/>
                  <a:satMod val="115000"/>
                </a:schemeClr>
              </a:gs>
            </a:gsLst>
            <a:path path="circle">
              <a:fillToRect l="100000" t="100000"/>
            </a:path>
            <a:tileRect r="-100000" b="-100000"/>
          </a:gradFill>
          <a:effectLst>
            <a:innerShdw blurRad="63500" dist="50800" dir="18900000">
              <a:prstClr val="black">
                <a:alpha val="50000"/>
              </a:prstClr>
            </a:innerShdw>
          </a:effectLst>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dirty="0">
                <a:solidFill>
                  <a:schemeClr val="bg1"/>
                </a:solidFill>
              </a:rPr>
              <a:t>W  = ENERGI   LISTRIK SATUANNYA   joule ( J )</a:t>
            </a:r>
          </a:p>
          <a:p>
            <a:pPr algn="ctr">
              <a:defRPr/>
            </a:pPr>
            <a:r>
              <a:rPr lang="en-US" sz="2000" b="1" dirty="0">
                <a:solidFill>
                  <a:srgbClr val="003399"/>
                </a:solidFill>
              </a:rPr>
              <a:t>V   = TEGANGAN LISTRIK  SATUANNYA  volt( V )</a:t>
            </a:r>
          </a:p>
          <a:p>
            <a:pPr algn="ctr">
              <a:defRPr/>
            </a:pPr>
            <a:r>
              <a:rPr lang="en-US" sz="2000" b="1" dirty="0">
                <a:solidFill>
                  <a:schemeClr val="accent6">
                    <a:lumMod val="75000"/>
                  </a:schemeClr>
                </a:solidFill>
              </a:rPr>
              <a:t>I   =  KUAT ARUS LISTRIK SATUANNYA   ampere  ( A )</a:t>
            </a:r>
          </a:p>
          <a:p>
            <a:pPr algn="ctr">
              <a:defRPr/>
            </a:pPr>
            <a:r>
              <a:rPr lang="en-US" sz="2000" b="1" dirty="0">
                <a:solidFill>
                  <a:schemeClr val="accent6">
                    <a:lumMod val="75000"/>
                  </a:schemeClr>
                </a:solidFill>
              </a:rPr>
              <a:t>t    =  WAKTU  SATUANNYA  </a:t>
            </a:r>
            <a:r>
              <a:rPr lang="en-US" sz="2000" b="1" dirty="0" err="1">
                <a:solidFill>
                  <a:schemeClr val="accent6">
                    <a:lumMod val="75000"/>
                  </a:schemeClr>
                </a:solidFill>
              </a:rPr>
              <a:t>sekon</a:t>
            </a:r>
            <a:r>
              <a:rPr lang="en-US" sz="2000" b="1" dirty="0">
                <a:solidFill>
                  <a:schemeClr val="accent6">
                    <a:lumMod val="75000"/>
                  </a:schemeClr>
                </a:solidFill>
              </a:rPr>
              <a:t>  (  s  )</a:t>
            </a:r>
          </a:p>
          <a:p>
            <a:pPr algn="ctr">
              <a:defRPr/>
            </a:pPr>
            <a:r>
              <a:rPr lang="en-US" sz="2000" b="1" dirty="0">
                <a:solidFill>
                  <a:srgbClr val="FF0000"/>
                </a:solidFill>
              </a:rPr>
              <a:t>Q  =  MUATAN LISTRIK  SATUANNYA  coulomb C )</a:t>
            </a:r>
          </a:p>
        </p:txBody>
      </p:sp>
      <p:sp>
        <p:nvSpPr>
          <p:cNvPr id="11" name="Rectangle 10"/>
          <p:cNvSpPr/>
          <p:nvPr/>
        </p:nvSpPr>
        <p:spPr>
          <a:xfrm>
            <a:off x="0" y="0"/>
            <a:ext cx="9144000" cy="707886"/>
          </a:xfrm>
          <a:prstGeom prst="rect">
            <a:avLst/>
          </a:prstGeom>
          <a:blipFill>
            <a:blip r:embed="rId7" cstate="print"/>
            <a:tile tx="0" ty="0" sx="100000" sy="100000" flip="none" algn="tl"/>
          </a:blipFill>
        </p:spPr>
        <p:txBody>
          <a:bodyPr wrap="square">
            <a:spAutoFit/>
          </a:bodyPr>
          <a:lstStyle/>
          <a:p>
            <a:pPr algn="ctr">
              <a:defRPr/>
            </a:pPr>
            <a:r>
              <a:rPr lang="en-US" sz="4000" b="1" spc="50" dirty="0">
                <a:ln w="12700" cmpd="sng">
                  <a:solidFill>
                    <a:schemeClr val="accent6">
                      <a:satMod val="120000"/>
                      <a:shade val="80000"/>
                    </a:schemeClr>
                  </a:solidFill>
                  <a:prstDash val="solid"/>
                </a:ln>
                <a:effectLst>
                  <a:glow rad="53100">
                    <a:schemeClr val="accent6">
                      <a:satMod val="180000"/>
                      <a:alpha val="30000"/>
                    </a:schemeClr>
                  </a:glow>
                </a:effectLst>
              </a:rPr>
              <a:t>PERUMUSAN ENERGI LISTRIK ( 1  )</a:t>
            </a:r>
          </a:p>
        </p:txBody>
      </p:sp>
    </p:spTree>
  </p:cSld>
  <p:clrMapOvr>
    <a:masterClrMapping/>
  </p:clrMapOvr>
  <p:transition>
    <p:wheel spokes="8"/>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218">
                                            <p:bg/>
                                          </p:spTgt>
                                        </p:tgtEl>
                                        <p:attrNameLst>
                                          <p:attrName>style.visibility</p:attrName>
                                        </p:attrNameLst>
                                      </p:cBhvr>
                                      <p:to>
                                        <p:strVal val="visible"/>
                                      </p:to>
                                    </p:set>
                                    <p:animEffect transition="in" filter="fade">
                                      <p:cBhvr>
                                        <p:cTn id="7" dur="2000"/>
                                        <p:tgtEl>
                                          <p:spTgt spid="9218">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218">
                                            <p:txEl>
                                              <p:pRg st="0" end="0"/>
                                            </p:txEl>
                                          </p:spTgt>
                                        </p:tgtEl>
                                        <p:attrNameLst>
                                          <p:attrName>style.visibility</p:attrName>
                                        </p:attrNameLst>
                                      </p:cBhvr>
                                      <p:to>
                                        <p:strVal val="visible"/>
                                      </p:to>
                                    </p:set>
                                    <p:animEffect transition="in" filter="fade">
                                      <p:cBhvr>
                                        <p:cTn id="10" dur="2000"/>
                                        <p:tgtEl>
                                          <p:spTgt spid="9218">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9218">
                                            <p:txEl>
                                              <p:pRg st="1" end="1"/>
                                            </p:txEl>
                                          </p:spTgt>
                                        </p:tgtEl>
                                        <p:attrNameLst>
                                          <p:attrName>style.visibility</p:attrName>
                                        </p:attrNameLst>
                                      </p:cBhvr>
                                      <p:to>
                                        <p:strVal val="visible"/>
                                      </p:to>
                                    </p:set>
                                    <p:animEffect transition="in" filter="fade">
                                      <p:cBhvr>
                                        <p:cTn id="13" dur="2000"/>
                                        <p:tgtEl>
                                          <p:spTgt spid="9218">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9218">
                                            <p:txEl>
                                              <p:pRg st="2" end="2"/>
                                            </p:txEl>
                                          </p:spTgt>
                                        </p:tgtEl>
                                        <p:attrNameLst>
                                          <p:attrName>style.visibility</p:attrName>
                                        </p:attrNameLst>
                                      </p:cBhvr>
                                      <p:to>
                                        <p:strVal val="visible"/>
                                      </p:to>
                                    </p:set>
                                    <p:animEffect transition="in" filter="fade">
                                      <p:cBhvr>
                                        <p:cTn id="16" dur="2000"/>
                                        <p:tgtEl>
                                          <p:spTgt spid="9218">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8" presetClass="emph" presetSubtype="0" fill="hold" grpId="0" nodeType="clickEffect">
                                  <p:stCondLst>
                                    <p:cond delay="0"/>
                                  </p:stCondLst>
                                  <p:childTnLst>
                                    <p:animRot by="21600000">
                                      <p:cBhvr>
                                        <p:cTn id="20" dur="2000" fill="hold"/>
                                        <p:tgtEl>
                                          <p:spTgt spid="9224"/>
                                        </p:tgtEl>
                                        <p:attrNameLst>
                                          <p:attrName>r</p:attrName>
                                        </p:attrNameLst>
                                      </p:cBhvr>
                                    </p:animRot>
                                  </p:childTnLst>
                                </p:cTn>
                              </p:par>
                            </p:childTnLst>
                          </p:cTn>
                        </p:par>
                      </p:childTnLst>
                    </p:cTn>
                  </p:par>
                  <p:par>
                    <p:cTn id="21" fill="hold">
                      <p:stCondLst>
                        <p:cond delay="indefinite"/>
                      </p:stCondLst>
                      <p:childTnLst>
                        <p:par>
                          <p:cTn id="22" fill="hold">
                            <p:stCondLst>
                              <p:cond delay="0"/>
                            </p:stCondLst>
                            <p:childTnLst>
                              <p:par>
                                <p:cTn id="23" presetID="6" presetClass="emph" presetSubtype="0" fill="hold" grpId="1" nodeType="clickEffect">
                                  <p:stCondLst>
                                    <p:cond delay="0"/>
                                  </p:stCondLst>
                                  <p:childTnLst>
                                    <p:animScale>
                                      <p:cBhvr>
                                        <p:cTn id="24" dur="2000" fill="hold"/>
                                        <p:tgtEl>
                                          <p:spTgt spid="9224"/>
                                        </p:tgtEl>
                                      </p:cBhvr>
                                      <p:by x="150000" y="150000"/>
                                    </p:animScale>
                                  </p:childTnLst>
                                </p:cTn>
                              </p:par>
                            </p:childTnLst>
                          </p:cTn>
                        </p:par>
                      </p:childTnLst>
                    </p:cTn>
                  </p:par>
                  <p:par>
                    <p:cTn id="25" fill="hold">
                      <p:stCondLst>
                        <p:cond delay="indefinite"/>
                      </p:stCondLst>
                      <p:childTnLst>
                        <p:par>
                          <p:cTn id="26" fill="hold">
                            <p:stCondLst>
                              <p:cond delay="0"/>
                            </p:stCondLst>
                            <p:childTnLst>
                              <p:par>
                                <p:cTn id="27" presetID="16" presetClass="path" presetSubtype="0" accel="50000" decel="50000" fill="hold" nodeType="clickEffect">
                                  <p:stCondLst>
                                    <p:cond delay="0"/>
                                  </p:stCondLst>
                                  <p:childTnLst>
                                    <p:animMotion origin="layout" path="M 0 0  L 0.091 -0.04528  L 0.125 -0.16647  L 0.158 -0.04528  L 0.249 0  L 0.158 0.04528  L 0.125 0.16647  L 0.091 0.04528  L 0 0  Z" pathEditMode="relative" ptsTypes="">
                                      <p:cBhvr>
                                        <p:cTn id="28" dur="2000" fill="hold"/>
                                        <p:tgtEl>
                                          <p:spTgt spid="9218">
                                            <p:txEl>
                                              <p:pRg st="0" end="0"/>
                                            </p:txEl>
                                          </p:spTgt>
                                        </p:tgtEl>
                                        <p:attrNameLst>
                                          <p:attrName>ppt_x</p:attrName>
                                          <p:attrName>ppt_y</p:attrName>
                                        </p:attrNameLst>
                                      </p:cBhvr>
                                    </p:animMotion>
                                  </p:childTnLst>
                                </p:cTn>
                              </p:par>
                              <p:par>
                                <p:cTn id="29" presetID="16" presetClass="path" presetSubtype="0" accel="50000" decel="50000" fill="hold" nodeType="withEffect">
                                  <p:stCondLst>
                                    <p:cond delay="0"/>
                                  </p:stCondLst>
                                  <p:childTnLst>
                                    <p:animMotion origin="layout" path="M 0 0  L 0.091 -0.04528  L 0.125 -0.16647  L 0.158 -0.04528  L 0.249 0  L 0.158 0.04528  L 0.125 0.16647  L 0.091 0.04528  L 0 0  Z" pathEditMode="relative" ptsTypes="">
                                      <p:cBhvr>
                                        <p:cTn id="30" dur="2000" fill="hold"/>
                                        <p:tgtEl>
                                          <p:spTgt spid="9218">
                                            <p:txEl>
                                              <p:pRg st="1" end="1"/>
                                            </p:txEl>
                                          </p:spTgt>
                                        </p:tgtEl>
                                        <p:attrNameLst>
                                          <p:attrName>ppt_x</p:attrName>
                                          <p:attrName>ppt_y</p:attrName>
                                        </p:attrNameLst>
                                      </p:cBhvr>
                                    </p:animMotion>
                                  </p:childTnLst>
                                </p:cTn>
                              </p:par>
                              <p:par>
                                <p:cTn id="31" presetID="16" presetClass="path" presetSubtype="0" accel="50000" decel="50000" fill="hold" nodeType="withEffect">
                                  <p:stCondLst>
                                    <p:cond delay="0"/>
                                  </p:stCondLst>
                                  <p:childTnLst>
                                    <p:animMotion origin="layout" path="M 0 0  L 0.091 -0.04528  L 0.125 -0.16647  L 0.158 -0.04528  L 0.249 0  L 0.158 0.04528  L 0.125 0.16647  L 0.091 0.04528  L 0 0  Z" pathEditMode="relative" ptsTypes="">
                                      <p:cBhvr>
                                        <p:cTn id="32" dur="2000" fill="hold"/>
                                        <p:tgtEl>
                                          <p:spTgt spid="9218">
                                            <p:txEl>
                                              <p:pRg st="2" end="2"/>
                                            </p:txEl>
                                          </p:spTgt>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build="allAtOnce" animBg="1"/>
      <p:bldP spid="9224" grpId="0" animBg="1"/>
      <p:bldP spid="9224" grpId="1"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Content Placeholder 2"/>
          <p:cNvSpPr>
            <a:spLocks noGrp="1"/>
          </p:cNvSpPr>
          <p:nvPr>
            <p:ph idx="1"/>
          </p:nvPr>
        </p:nvSpPr>
        <p:spPr>
          <a:xfrm>
            <a:off x="457200" y="0"/>
            <a:ext cx="8229600" cy="5072063"/>
          </a:xfrm>
        </p:spPr>
        <p:txBody>
          <a:bodyPr/>
          <a:lstStyle/>
          <a:p>
            <a:endParaRPr lang="en-US" smtClean="0"/>
          </a:p>
          <a:p>
            <a:pPr>
              <a:buFont typeface="Wingdings" pitchFamily="2" charset="2"/>
              <a:buNone/>
            </a:pPr>
            <a:endParaRPr lang="en-US" smtClean="0"/>
          </a:p>
          <a:p>
            <a:endParaRPr lang="en-US" smtClean="0"/>
          </a:p>
          <a:p>
            <a:endParaRPr lang="en-US" smtClean="0"/>
          </a:p>
          <a:p>
            <a:endParaRPr lang="en-US" smtClean="0"/>
          </a:p>
          <a:p>
            <a:endParaRPr lang="en-US" smtClean="0"/>
          </a:p>
          <a:p>
            <a:endParaRPr lang="en-US" smtClean="0"/>
          </a:p>
          <a:p>
            <a:endParaRPr lang="en-US" smtClean="0"/>
          </a:p>
          <a:p>
            <a:pPr>
              <a:buFont typeface="Wingdings" pitchFamily="2" charset="2"/>
              <a:buNone/>
            </a:pPr>
            <a:endParaRPr lang="en-US" sz="2400" smtClean="0"/>
          </a:p>
          <a:p>
            <a:pPr>
              <a:buFont typeface="Wingdings" pitchFamily="2" charset="2"/>
              <a:buNone/>
            </a:pPr>
            <a:endParaRPr lang="en-US" sz="2400" smtClean="0"/>
          </a:p>
          <a:p>
            <a:endParaRPr lang="en-US" sz="2400" smtClean="0"/>
          </a:p>
          <a:p>
            <a:endParaRPr lang="en-US" sz="2400" smtClean="0"/>
          </a:p>
        </p:txBody>
      </p:sp>
      <p:sp>
        <p:nvSpPr>
          <p:cNvPr id="14338" name="Title 1"/>
          <p:cNvSpPr>
            <a:spLocks noGrp="1"/>
          </p:cNvSpPr>
          <p:nvPr>
            <p:ph type="title"/>
          </p:nvPr>
        </p:nvSpPr>
        <p:spPr>
          <a:xfrm>
            <a:off x="0" y="0"/>
            <a:ext cx="9144000" cy="757238"/>
          </a:xfrm>
          <a:blipFill dpi="0" rotWithShape="1">
            <a:blip r:embed="rId3" cstate="print"/>
            <a:srcRect/>
            <a:tile tx="0" ty="0" sx="100000" sy="100000" flip="none" algn="tl"/>
          </a:blipFill>
        </p:spPr>
        <p:txBody>
          <a:bodyPr>
            <a:noAutofit/>
          </a:bodyPr>
          <a:lstStyle/>
          <a:p>
            <a:pPr algn="ctr"/>
            <a:r>
              <a:rPr lang="en-US" sz="4000" smtClean="0">
                <a:solidFill>
                  <a:srgbClr val="FF0000"/>
                </a:solidFill>
                <a:latin typeface="Arial Rounded MT Bold" pitchFamily="34" charset="0"/>
              </a:rPr>
              <a:t/>
            </a:r>
            <a:br>
              <a:rPr lang="en-US" sz="4000" smtClean="0">
                <a:solidFill>
                  <a:srgbClr val="FF0000"/>
                </a:solidFill>
                <a:latin typeface="Arial Rounded MT Bold" pitchFamily="34" charset="0"/>
              </a:rPr>
            </a:br>
            <a:r>
              <a:rPr lang="en-US" sz="4000" smtClean="0">
                <a:solidFill>
                  <a:srgbClr val="FF0000"/>
                </a:solidFill>
                <a:latin typeface="Arial Rounded MT Bold" pitchFamily="34" charset="0"/>
              </a:rPr>
              <a:t>PERUMUSAN ENERGI LISTRIK   ( 2 )</a:t>
            </a:r>
            <a:br>
              <a:rPr lang="en-US" sz="4000" smtClean="0">
                <a:solidFill>
                  <a:srgbClr val="FF0000"/>
                </a:solidFill>
                <a:latin typeface="Arial Rounded MT Bold" pitchFamily="34" charset="0"/>
              </a:rPr>
            </a:br>
            <a:endParaRPr lang="en-US" sz="4000" smtClean="0">
              <a:solidFill>
                <a:srgbClr val="FF0000"/>
              </a:solidFill>
              <a:latin typeface="Arial Rounded MT Bold" pitchFamily="34" charset="0"/>
            </a:endParaRPr>
          </a:p>
        </p:txBody>
      </p:sp>
      <p:sp>
        <p:nvSpPr>
          <p:cNvPr id="4" name="Rectangle 3"/>
          <p:cNvSpPr/>
          <p:nvPr/>
        </p:nvSpPr>
        <p:spPr>
          <a:xfrm>
            <a:off x="4572000" y="1340768"/>
            <a:ext cx="1700212" cy="1285875"/>
          </a:xfrm>
          <a:prstGeom prst="rect">
            <a:avLst/>
          </a:pr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18900000" scaled="1"/>
            <a:tileRect/>
          </a:gradFill>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dirty="0">
                <a:solidFill>
                  <a:srgbClr val="002060"/>
                </a:solidFill>
              </a:rPr>
              <a:t>V  =  I  R</a:t>
            </a:r>
          </a:p>
        </p:txBody>
      </p:sp>
      <p:sp>
        <p:nvSpPr>
          <p:cNvPr id="5" name="Rectangle 4"/>
          <p:cNvSpPr/>
          <p:nvPr/>
        </p:nvSpPr>
        <p:spPr>
          <a:xfrm>
            <a:off x="3143250" y="1428750"/>
            <a:ext cx="1000125" cy="1214438"/>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ln>
            <a:noFill/>
          </a:ln>
          <a:effectLst/>
          <a:scene3d>
            <a:camera prst="orthographicFront">
              <a:rot lat="0" lon="0" rev="0"/>
            </a:camera>
            <a:lightRig rig="glow" dir="t">
              <a:rot lat="0" lon="0" rev="14100000"/>
            </a:lightRig>
          </a:scene3d>
          <a:sp3d prstMaterial="softEdge">
            <a:bevelT w="1270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dirty="0">
                <a:solidFill>
                  <a:schemeClr val="bg1"/>
                </a:solidFill>
              </a:rPr>
              <a:t>JIKA</a:t>
            </a:r>
            <a:endParaRPr lang="en-US" dirty="0">
              <a:solidFill>
                <a:schemeClr val="bg1"/>
              </a:solidFill>
            </a:endParaRPr>
          </a:p>
        </p:txBody>
      </p:sp>
      <p:sp>
        <p:nvSpPr>
          <p:cNvPr id="6" name="Oval 8"/>
          <p:cNvSpPr>
            <a:spLocks noChangeArrowheads="1"/>
          </p:cNvSpPr>
          <p:nvPr/>
        </p:nvSpPr>
        <p:spPr bwMode="auto">
          <a:xfrm>
            <a:off x="0" y="1285875"/>
            <a:ext cx="2786063" cy="1428750"/>
          </a:xfrm>
          <a:prstGeom prst="ellipse">
            <a:avLst/>
          </a:prstGeom>
          <a:blipFill>
            <a:blip r:embed="rId4" cstate="print"/>
            <a:tile tx="0" ty="0" sx="100000" sy="100000" flip="none" algn="tl"/>
          </a:blipFill>
          <a:ln w="9525">
            <a:noFill/>
            <a:round/>
            <a:headEnd/>
            <a:tailEnd/>
          </a:ln>
          <a:effectLst>
            <a:outerShdw blurRad="184150" dist="241300" dir="11520000" sx="110000" sy="110000" algn="ctr">
              <a:srgbClr val="000000">
                <a:alpha val="18000"/>
              </a:srgbClr>
            </a:outerShdw>
          </a:effectLst>
          <a:scene3d>
            <a:camera prst="perspectiveFront" fov="5100000">
              <a:rot lat="0" lon="2100000" rev="0"/>
            </a:camera>
            <a:lightRig rig="flood" dir="t">
              <a:rot lat="0" lon="0" rev="13800000"/>
            </a:lightRig>
          </a:scene3d>
          <a:sp3d extrusionH="107950" prstMaterial="plastic">
            <a:bevelT w="82550" h="63500" prst="divot"/>
            <a:bevelB/>
          </a:sp3d>
        </p:spPr>
        <p:txBody>
          <a:bodyPr wrap="none" anchor="ctr"/>
          <a:lstStyle/>
          <a:p>
            <a:pPr algn="ctr">
              <a:defRPr/>
            </a:pPr>
            <a:endParaRPr lang="en-US" sz="2400" b="1" dirty="0">
              <a:solidFill>
                <a:schemeClr val="bg1"/>
              </a:solidFill>
              <a:cs typeface="+mn-cs"/>
            </a:endParaRPr>
          </a:p>
          <a:p>
            <a:pPr algn="ctr">
              <a:defRPr/>
            </a:pPr>
            <a:r>
              <a:rPr lang="en-US" sz="2400" b="1" dirty="0">
                <a:solidFill>
                  <a:schemeClr val="bg1"/>
                </a:solidFill>
                <a:cs typeface="+mn-cs"/>
              </a:rPr>
              <a:t>W </a:t>
            </a:r>
            <a:r>
              <a:rPr lang="en-US" sz="2400" b="1" dirty="0">
                <a:cs typeface="+mn-cs"/>
              </a:rPr>
              <a:t>   </a:t>
            </a:r>
            <a:r>
              <a:rPr lang="en-US" sz="2400" b="1" dirty="0">
                <a:solidFill>
                  <a:srgbClr val="003399"/>
                </a:solidFill>
                <a:cs typeface="+mn-cs"/>
              </a:rPr>
              <a:t>=    V</a:t>
            </a:r>
            <a:r>
              <a:rPr lang="en-US" sz="2400" b="1" dirty="0">
                <a:solidFill>
                  <a:srgbClr val="FF0000"/>
                </a:solidFill>
                <a:cs typeface="+mn-cs"/>
              </a:rPr>
              <a:t>    I     t</a:t>
            </a:r>
          </a:p>
          <a:p>
            <a:pPr algn="ctr">
              <a:defRPr/>
            </a:pPr>
            <a:endParaRPr lang="en-US" sz="2400" b="1" dirty="0">
              <a:solidFill>
                <a:srgbClr val="FF0000"/>
              </a:solidFill>
              <a:cs typeface="+mn-cs"/>
            </a:endParaRPr>
          </a:p>
        </p:txBody>
      </p:sp>
      <p:sp>
        <p:nvSpPr>
          <p:cNvPr id="10" name="Oval 9"/>
          <p:cNvSpPr/>
          <p:nvPr/>
        </p:nvSpPr>
        <p:spPr>
          <a:xfrm>
            <a:off x="5786446" y="2857496"/>
            <a:ext cx="3357554" cy="2143140"/>
          </a:xfrm>
          <a:prstGeom prst="ellipse">
            <a:avLst/>
          </a:prstGeom>
          <a:blipFill>
            <a:blip r:embed="rId5" cstate="print"/>
            <a:tile tx="0" ty="0" sx="100000" sy="100000" flip="none" algn="tl"/>
          </a:blipFill>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800" b="1">
                <a:solidFill>
                  <a:schemeClr val="tx1"/>
                </a:solidFill>
              </a:rPr>
              <a:t>W </a:t>
            </a:r>
            <a:r>
              <a:rPr lang="en-US" sz="2800" b="1" smtClean="0">
                <a:solidFill>
                  <a:schemeClr val="tx1"/>
                </a:solidFill>
              </a:rPr>
              <a:t>= </a:t>
            </a:r>
            <a:r>
              <a:rPr lang="en-US" sz="2800">
                <a:solidFill>
                  <a:srgbClr val="003399"/>
                </a:solidFill>
              </a:rPr>
              <a:t>I </a:t>
            </a:r>
            <a:r>
              <a:rPr lang="id-ID" sz="2800" smtClean="0">
                <a:solidFill>
                  <a:srgbClr val="003399"/>
                </a:solidFill>
              </a:rPr>
              <a:t>.</a:t>
            </a:r>
            <a:r>
              <a:rPr lang="en-US" sz="2800" smtClean="0">
                <a:solidFill>
                  <a:srgbClr val="003399"/>
                </a:solidFill>
              </a:rPr>
              <a:t>R</a:t>
            </a:r>
            <a:r>
              <a:rPr lang="id-ID" sz="2800" smtClean="0">
                <a:solidFill>
                  <a:srgbClr val="003399"/>
                </a:solidFill>
              </a:rPr>
              <a:t>.</a:t>
            </a:r>
            <a:r>
              <a:rPr lang="en-US" sz="2800" smtClean="0">
                <a:solidFill>
                  <a:srgbClr val="003399"/>
                </a:solidFill>
              </a:rPr>
              <a:t> </a:t>
            </a:r>
            <a:r>
              <a:rPr lang="en-US" sz="2800" smtClean="0">
                <a:solidFill>
                  <a:srgbClr val="FF0000"/>
                </a:solidFill>
              </a:rPr>
              <a:t>I</a:t>
            </a:r>
            <a:r>
              <a:rPr lang="id-ID" sz="2800" smtClean="0">
                <a:solidFill>
                  <a:srgbClr val="FF0000"/>
                </a:solidFill>
              </a:rPr>
              <a:t>.</a:t>
            </a:r>
            <a:r>
              <a:rPr lang="en-US" sz="2800" smtClean="0">
                <a:solidFill>
                  <a:srgbClr val="FF0000"/>
                </a:solidFill>
              </a:rPr>
              <a:t> </a:t>
            </a:r>
            <a:r>
              <a:rPr lang="en-US" sz="2800" dirty="0">
                <a:solidFill>
                  <a:srgbClr val="FF0000"/>
                </a:solidFill>
              </a:rPr>
              <a:t>t</a:t>
            </a:r>
          </a:p>
        </p:txBody>
      </p:sp>
      <p:graphicFrame>
        <p:nvGraphicFramePr>
          <p:cNvPr id="13" name="Diagram 12"/>
          <p:cNvGraphicFramePr/>
          <p:nvPr/>
        </p:nvGraphicFramePr>
        <p:xfrm>
          <a:off x="785786" y="3284984"/>
          <a:ext cx="4071966" cy="1572776"/>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11" name="Curved Down Arrow 10"/>
          <p:cNvSpPr/>
          <p:nvPr/>
        </p:nvSpPr>
        <p:spPr>
          <a:xfrm rot="2760354">
            <a:off x="6469062" y="1582738"/>
            <a:ext cx="1928813" cy="731838"/>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14350" name="TextBox 13"/>
          <p:cNvSpPr txBox="1">
            <a:spLocks noChangeArrowheads="1"/>
          </p:cNvSpPr>
          <p:nvPr/>
        </p:nvSpPr>
        <p:spPr bwMode="auto">
          <a:xfrm>
            <a:off x="0" y="5214938"/>
            <a:ext cx="9144000" cy="1569660"/>
          </a:xfrm>
          <a:prstGeom prst="rect">
            <a:avLst/>
          </a:prstGeom>
          <a:noFill/>
          <a:ln w="9525">
            <a:noFill/>
            <a:miter lim="800000"/>
            <a:headEnd/>
            <a:tailEnd/>
          </a:ln>
        </p:spPr>
        <p:txBody>
          <a:bodyPr wrap="square">
            <a:spAutoFit/>
          </a:bodyPr>
          <a:lstStyle/>
          <a:p>
            <a:r>
              <a:rPr lang="en-US" sz="2400" b="1"/>
              <a:t>KETERANGAN</a:t>
            </a:r>
          </a:p>
          <a:p>
            <a:r>
              <a:rPr lang="en-US" sz="2400" b="1"/>
              <a:t>W = usaha (joule)		I = kuat arus (ampere)</a:t>
            </a:r>
          </a:p>
          <a:p>
            <a:r>
              <a:rPr lang="en-US" sz="2400" b="1"/>
              <a:t>R = hambatan (ohm)	t = waktu (sekon)</a:t>
            </a:r>
          </a:p>
          <a:p>
            <a:r>
              <a:rPr lang="en-US" sz="2400" b="1"/>
              <a:t>V = tegangan (volt)</a:t>
            </a:r>
          </a:p>
        </p:txBody>
      </p:sp>
      <p:sp>
        <p:nvSpPr>
          <p:cNvPr id="15" name="Right Arrow 14"/>
          <p:cNvSpPr/>
          <p:nvPr/>
        </p:nvSpPr>
        <p:spPr>
          <a:xfrm rot="10800000">
            <a:off x="5057775" y="4189413"/>
            <a:ext cx="500063" cy="35718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ransition>
    <p:wheel spokes="8"/>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linds(horizontal)">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box(in)">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blinds(horizontal)">
                                      <p:cBhvr>
                                        <p:cTn id="1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3" grpId="0">
        <p:bldAsOne/>
      </p:bldGraphic>
      <p:bldP spid="11" grpId="0" animBg="1"/>
      <p:bldP spid="1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0" y="0"/>
            <a:ext cx="9144000" cy="792088"/>
          </a:xfrm>
          <a:blipFill dpi="0" rotWithShape="1">
            <a:blip r:embed="rId3" cstate="print"/>
            <a:srcRect/>
            <a:tile tx="0" ty="0" sx="100000" sy="100000" flip="none" algn="tl"/>
          </a:blipFill>
        </p:spPr>
        <p:txBody>
          <a:bodyPr>
            <a:noAutofit/>
          </a:bodyPr>
          <a:lstStyle/>
          <a:p>
            <a:pPr algn="ctr"/>
            <a:r>
              <a:rPr lang="en-US" sz="3600" b="1" smtClean="0">
                <a:solidFill>
                  <a:srgbClr val="FFFF00"/>
                </a:solidFill>
              </a:rPr>
              <a:t>PERUMUSAN ENERGI LISTRIK   ( </a:t>
            </a:r>
            <a:r>
              <a:rPr lang="en-US" sz="3600" b="1" smtClean="0">
                <a:solidFill>
                  <a:srgbClr val="FFFF00"/>
                </a:solidFill>
              </a:rPr>
              <a:t>3 </a:t>
            </a:r>
            <a:r>
              <a:rPr lang="en-US" sz="3600" b="1" smtClean="0">
                <a:solidFill>
                  <a:srgbClr val="FFFF00"/>
                </a:solidFill>
              </a:rPr>
              <a:t>)</a:t>
            </a:r>
            <a:endParaRPr lang="en-US" sz="3600" b="1" smtClean="0">
              <a:solidFill>
                <a:srgbClr val="FFFF00"/>
              </a:solidFill>
            </a:endParaRPr>
          </a:p>
        </p:txBody>
      </p:sp>
      <p:sp>
        <p:nvSpPr>
          <p:cNvPr id="4" name="Title 1"/>
          <p:cNvSpPr txBox="1">
            <a:spLocks/>
          </p:cNvSpPr>
          <p:nvPr/>
        </p:nvSpPr>
        <p:spPr bwMode="auto">
          <a:xfrm>
            <a:off x="0" y="0"/>
            <a:ext cx="9144000" cy="757238"/>
          </a:xfrm>
          <a:prstGeom prst="rect">
            <a:avLst/>
          </a:prstGeom>
          <a:noFill/>
          <a:ln w="9525">
            <a:noFill/>
            <a:miter lim="800000"/>
            <a:headEnd/>
            <a:tailEnd/>
          </a:ln>
        </p:spPr>
        <p:txBody>
          <a:bodyPr anchor="ctr"/>
          <a:lstStyle/>
          <a:p>
            <a:pPr algn="ctr" eaLnBrk="0" hangingPunct="0">
              <a:defRPr/>
            </a:pPr>
            <a:r>
              <a:rPr lang="en-US" sz="3600" b="1" kern="0" dirty="0">
                <a:latin typeface="Arial Rounded MT Bold" pitchFamily="34" charset="0"/>
                <a:ea typeface="+mj-ea"/>
                <a:cs typeface="+mj-cs"/>
              </a:rPr>
              <a:t/>
            </a:r>
            <a:br>
              <a:rPr lang="en-US" sz="3600" b="1" kern="0" dirty="0">
                <a:latin typeface="Arial Rounded MT Bold" pitchFamily="34" charset="0"/>
                <a:ea typeface="+mj-ea"/>
                <a:cs typeface="+mj-cs"/>
              </a:rPr>
            </a:br>
            <a:r>
              <a:rPr lang="en-US" sz="3600" b="1" kern="0" dirty="0">
                <a:latin typeface="Arial Rounded MT Bold" pitchFamily="34" charset="0"/>
                <a:ea typeface="+mj-ea"/>
                <a:cs typeface="+mj-cs"/>
              </a:rPr>
              <a:t/>
            </a:r>
            <a:br>
              <a:rPr lang="en-US" sz="3600" b="1" kern="0" dirty="0">
                <a:latin typeface="Arial Rounded MT Bold" pitchFamily="34" charset="0"/>
                <a:ea typeface="+mj-ea"/>
                <a:cs typeface="+mj-cs"/>
              </a:rPr>
            </a:br>
            <a:r>
              <a:rPr lang="en-US" sz="3600" b="1" kern="0" dirty="0">
                <a:latin typeface="Arial Rounded MT Bold" pitchFamily="34" charset="0"/>
                <a:ea typeface="+mj-ea"/>
                <a:cs typeface="+mj-cs"/>
              </a:rPr>
              <a:t/>
            </a:r>
            <a:br>
              <a:rPr lang="en-US" sz="3600" b="1" kern="0" dirty="0">
                <a:latin typeface="Arial Rounded MT Bold" pitchFamily="34" charset="0"/>
                <a:ea typeface="+mj-ea"/>
                <a:cs typeface="+mj-cs"/>
              </a:rPr>
            </a:br>
            <a:r>
              <a:rPr lang="en-US" sz="3600" b="1" kern="0" dirty="0">
                <a:latin typeface="Arial Rounded MT Bold" pitchFamily="34" charset="0"/>
                <a:ea typeface="+mj-ea"/>
                <a:cs typeface="+mj-cs"/>
              </a:rPr>
              <a:t/>
            </a:r>
            <a:br>
              <a:rPr lang="en-US" sz="3600" b="1" kern="0" dirty="0">
                <a:latin typeface="Arial Rounded MT Bold" pitchFamily="34" charset="0"/>
                <a:ea typeface="+mj-ea"/>
                <a:cs typeface="+mj-cs"/>
              </a:rPr>
            </a:br>
            <a:endParaRPr lang="en-US" sz="3600" b="1" kern="0" dirty="0">
              <a:latin typeface="Arial Rounded MT Bold" pitchFamily="34" charset="0"/>
              <a:ea typeface="+mj-ea"/>
              <a:cs typeface="+mj-cs"/>
            </a:endParaRPr>
          </a:p>
        </p:txBody>
      </p:sp>
      <p:sp>
        <p:nvSpPr>
          <p:cNvPr id="5" name="Rectangle 4"/>
          <p:cNvSpPr/>
          <p:nvPr/>
        </p:nvSpPr>
        <p:spPr>
          <a:xfrm>
            <a:off x="6429388" y="1643050"/>
            <a:ext cx="2271717" cy="857250"/>
          </a:xfrm>
          <a:prstGeom prst="rect">
            <a:avLst/>
          </a:pr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2700000" scaled="1"/>
            <a:tileRect/>
          </a:gradFill>
          <a:effectLst>
            <a:glow rad="2286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rgbClr val="002060"/>
                </a:solidFill>
              </a:rPr>
              <a:t>             V</a:t>
            </a:r>
          </a:p>
          <a:p>
            <a:pPr algn="ctr">
              <a:defRPr/>
            </a:pPr>
            <a:r>
              <a:rPr lang="en-US" b="1" dirty="0">
                <a:solidFill>
                  <a:srgbClr val="002060"/>
                </a:solidFill>
              </a:rPr>
              <a:t>I  =         </a:t>
            </a:r>
          </a:p>
          <a:p>
            <a:pPr algn="ctr">
              <a:defRPr/>
            </a:pPr>
            <a:r>
              <a:rPr lang="en-US" b="1" dirty="0">
                <a:solidFill>
                  <a:srgbClr val="002060"/>
                </a:solidFill>
              </a:rPr>
              <a:t>             R  </a:t>
            </a:r>
          </a:p>
        </p:txBody>
      </p:sp>
      <p:sp>
        <p:nvSpPr>
          <p:cNvPr id="6" name="Rectangle 5"/>
          <p:cNvSpPr/>
          <p:nvPr/>
        </p:nvSpPr>
        <p:spPr>
          <a:xfrm>
            <a:off x="4143372" y="1571612"/>
            <a:ext cx="1643074" cy="857250"/>
          </a:xfrm>
          <a:prstGeom prst="rect">
            <a:avLst/>
          </a:prstGeom>
          <a:gradFill flip="none" rotWithShape="1">
            <a:gsLst>
              <a:gs pos="0">
                <a:srgbClr val="F491C8">
                  <a:shade val="30000"/>
                  <a:satMod val="115000"/>
                </a:srgbClr>
              </a:gs>
              <a:gs pos="50000">
                <a:srgbClr val="F491C8">
                  <a:shade val="67500"/>
                  <a:satMod val="115000"/>
                </a:srgbClr>
              </a:gs>
              <a:gs pos="100000">
                <a:srgbClr val="F491C8">
                  <a:shade val="100000"/>
                  <a:satMod val="115000"/>
                </a:srgbClr>
              </a:gs>
            </a:gsLst>
            <a:path path="circle">
              <a:fillToRect r="100000" b="100000"/>
            </a:path>
            <a:tileRect l="-100000" t="-100000"/>
          </a:gra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chemeClr val="bg1"/>
                </a:solidFill>
              </a:rPr>
              <a:t>JIKA</a:t>
            </a:r>
          </a:p>
        </p:txBody>
      </p:sp>
      <p:sp>
        <p:nvSpPr>
          <p:cNvPr id="7" name="Oval 8"/>
          <p:cNvSpPr>
            <a:spLocks noChangeArrowheads="1"/>
          </p:cNvSpPr>
          <p:nvPr/>
        </p:nvSpPr>
        <p:spPr bwMode="auto">
          <a:xfrm>
            <a:off x="500062" y="1428750"/>
            <a:ext cx="2928929" cy="1357308"/>
          </a:xfrm>
          <a:prstGeom prst="ellipse">
            <a:avLst/>
          </a:prstGeom>
          <a:ln>
            <a:headEnd/>
            <a:tailEnd/>
          </a:ln>
        </p:spPr>
        <p:style>
          <a:lnRef idx="1">
            <a:schemeClr val="accent2"/>
          </a:lnRef>
          <a:fillRef idx="2">
            <a:schemeClr val="accent2"/>
          </a:fillRef>
          <a:effectRef idx="1">
            <a:schemeClr val="accent2"/>
          </a:effectRef>
          <a:fontRef idx="minor">
            <a:schemeClr val="dk1"/>
          </a:fontRef>
        </p:style>
        <p:txBody>
          <a:bodyPr wrap="none" anchor="ctr"/>
          <a:lstStyle/>
          <a:p>
            <a:pPr algn="ctr">
              <a:defRPr/>
            </a:pPr>
            <a:endParaRPr lang="en-US" sz="2000" b="1" dirty="0">
              <a:solidFill>
                <a:schemeClr val="bg1"/>
              </a:solidFill>
              <a:cs typeface="+mn-cs"/>
            </a:endParaRPr>
          </a:p>
          <a:p>
            <a:pPr algn="ctr">
              <a:defRPr/>
            </a:pPr>
            <a:r>
              <a:rPr lang="en-US" sz="2000" b="1" dirty="0">
                <a:solidFill>
                  <a:schemeClr val="bg1"/>
                </a:solidFill>
                <a:cs typeface="+mn-cs"/>
              </a:rPr>
              <a:t>W   </a:t>
            </a:r>
            <a:r>
              <a:rPr lang="en-US" sz="2000" b="1" dirty="0">
                <a:solidFill>
                  <a:srgbClr val="003399"/>
                </a:solidFill>
                <a:cs typeface="+mn-cs"/>
              </a:rPr>
              <a:t>=   I    </a:t>
            </a:r>
            <a:r>
              <a:rPr lang="en-US" sz="2000" b="1" dirty="0">
                <a:solidFill>
                  <a:srgbClr val="FF0000"/>
                </a:solidFill>
                <a:cs typeface="+mn-cs"/>
              </a:rPr>
              <a:t>V</a:t>
            </a:r>
            <a:r>
              <a:rPr lang="en-US" sz="2000" b="1" dirty="0">
                <a:solidFill>
                  <a:srgbClr val="003399"/>
                </a:solidFill>
                <a:cs typeface="+mn-cs"/>
              </a:rPr>
              <a:t> </a:t>
            </a:r>
            <a:r>
              <a:rPr lang="en-US" sz="2000" b="1" dirty="0">
                <a:solidFill>
                  <a:srgbClr val="FF0000"/>
                </a:solidFill>
                <a:cs typeface="+mn-cs"/>
              </a:rPr>
              <a:t>     t</a:t>
            </a:r>
          </a:p>
          <a:p>
            <a:pPr algn="ctr">
              <a:defRPr/>
            </a:pPr>
            <a:endParaRPr lang="en-US" sz="2000" b="1" dirty="0">
              <a:solidFill>
                <a:srgbClr val="FF0000"/>
              </a:solidFill>
              <a:cs typeface="+mn-cs"/>
            </a:endParaRPr>
          </a:p>
        </p:txBody>
      </p:sp>
      <p:sp>
        <p:nvSpPr>
          <p:cNvPr id="15371" name="AutoShape 9"/>
          <p:cNvSpPr>
            <a:spLocks noChangeArrowheads="1"/>
          </p:cNvSpPr>
          <p:nvPr/>
        </p:nvSpPr>
        <p:spPr bwMode="auto">
          <a:xfrm rot="2580873">
            <a:off x="6594475" y="2843213"/>
            <a:ext cx="576263" cy="503237"/>
          </a:xfrm>
          <a:prstGeom prst="downArrow">
            <a:avLst>
              <a:gd name="adj1" fmla="val 50000"/>
              <a:gd name="adj2" fmla="val 25000"/>
            </a:avLst>
          </a:prstGeom>
          <a:solidFill>
            <a:schemeClr val="accent1"/>
          </a:solidFill>
          <a:ln w="9525">
            <a:solidFill>
              <a:schemeClr val="tx1"/>
            </a:solidFill>
            <a:miter lim="800000"/>
            <a:headEnd/>
            <a:tailEnd/>
          </a:ln>
        </p:spPr>
        <p:txBody>
          <a:bodyPr vert="eaVert" wrap="none" anchor="ctr"/>
          <a:lstStyle/>
          <a:p>
            <a:endParaRPr lang="id-ID" b="1"/>
          </a:p>
        </p:txBody>
      </p:sp>
      <p:sp>
        <p:nvSpPr>
          <p:cNvPr id="10" name="Oval 9"/>
          <p:cNvSpPr/>
          <p:nvPr/>
        </p:nvSpPr>
        <p:spPr>
          <a:xfrm>
            <a:off x="3429000" y="2643188"/>
            <a:ext cx="3000375" cy="1285875"/>
          </a:xfrm>
          <a:prstGeom prst="ellipse">
            <a:avLst/>
          </a:prstGeom>
          <a:solidFill>
            <a:schemeClr val="accent3">
              <a:lumMod val="60000"/>
              <a:lumOff val="40000"/>
            </a:schemeClr>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rgbClr val="003399"/>
                </a:solidFill>
              </a:rPr>
              <a:t>V</a:t>
            </a:r>
          </a:p>
          <a:p>
            <a:pPr algn="ctr">
              <a:defRPr/>
            </a:pPr>
            <a:r>
              <a:rPr lang="en-US" b="1" dirty="0">
                <a:solidFill>
                  <a:schemeClr val="bg1"/>
                </a:solidFill>
              </a:rPr>
              <a:t>W    =             </a:t>
            </a:r>
            <a:r>
              <a:rPr lang="en-US" b="1" dirty="0">
                <a:solidFill>
                  <a:srgbClr val="FF0000"/>
                </a:solidFill>
              </a:rPr>
              <a:t>V    t</a:t>
            </a:r>
          </a:p>
          <a:p>
            <a:pPr algn="ctr">
              <a:defRPr/>
            </a:pPr>
            <a:r>
              <a:rPr lang="en-US" b="1" dirty="0">
                <a:solidFill>
                  <a:srgbClr val="003399"/>
                </a:solidFill>
              </a:rPr>
              <a:t>R</a:t>
            </a:r>
          </a:p>
        </p:txBody>
      </p:sp>
      <p:sp>
        <p:nvSpPr>
          <p:cNvPr id="11" name="Bent-Up Arrow 10"/>
          <p:cNvSpPr/>
          <p:nvPr/>
        </p:nvSpPr>
        <p:spPr>
          <a:xfrm rot="10954295">
            <a:off x="2159000" y="3233738"/>
            <a:ext cx="850900" cy="731837"/>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b="1"/>
          </a:p>
        </p:txBody>
      </p:sp>
      <p:graphicFrame>
        <p:nvGraphicFramePr>
          <p:cNvPr id="12" name="Diagram 11"/>
          <p:cNvGraphicFramePr/>
          <p:nvPr/>
        </p:nvGraphicFramePr>
        <p:xfrm>
          <a:off x="323528" y="4437112"/>
          <a:ext cx="4718328" cy="150019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cxnSp>
        <p:nvCxnSpPr>
          <p:cNvPr id="14" name="Straight Connector 13"/>
          <p:cNvCxnSpPr/>
          <p:nvPr/>
        </p:nvCxnSpPr>
        <p:spPr>
          <a:xfrm>
            <a:off x="6000750" y="1857375"/>
            <a:ext cx="285750" cy="1588"/>
          </a:xfrm>
          <a:prstGeom prst="line">
            <a:avLst/>
          </a:prstGeom>
          <a:ln>
            <a:solidFill>
              <a:srgbClr val="003399"/>
            </a:solidFill>
          </a:ln>
        </p:spPr>
        <p:style>
          <a:lnRef idx="3">
            <a:schemeClr val="dk1"/>
          </a:lnRef>
          <a:fillRef idx="0">
            <a:schemeClr val="dk1"/>
          </a:fillRef>
          <a:effectRef idx="2">
            <a:schemeClr val="dk1"/>
          </a:effectRef>
          <a:fontRef idx="minor">
            <a:schemeClr val="tx1"/>
          </a:fontRef>
        </p:style>
      </p:cxnSp>
      <p:cxnSp>
        <p:nvCxnSpPr>
          <p:cNvPr id="16" name="Straight Connector 15"/>
          <p:cNvCxnSpPr/>
          <p:nvPr/>
        </p:nvCxnSpPr>
        <p:spPr>
          <a:xfrm>
            <a:off x="4786313" y="3286125"/>
            <a:ext cx="357187" cy="1588"/>
          </a:xfrm>
          <a:prstGeom prst="line">
            <a:avLst/>
          </a:prstGeom>
          <a:ln>
            <a:solidFill>
              <a:srgbClr val="003399"/>
            </a:solidFill>
          </a:ln>
        </p:spPr>
        <p:style>
          <a:lnRef idx="3">
            <a:schemeClr val="dk1"/>
          </a:lnRef>
          <a:fillRef idx="0">
            <a:schemeClr val="dk1"/>
          </a:fillRef>
          <a:effectRef idx="2">
            <a:schemeClr val="dk1"/>
          </a:effectRef>
          <a:fontRef idx="minor">
            <a:schemeClr val="tx1"/>
          </a:fontRef>
        </p:style>
      </p:cxnSp>
      <p:cxnSp>
        <p:nvCxnSpPr>
          <p:cNvPr id="19" name="Straight Connector 18"/>
          <p:cNvCxnSpPr/>
          <p:nvPr/>
        </p:nvCxnSpPr>
        <p:spPr>
          <a:xfrm>
            <a:off x="3995936" y="5229200"/>
            <a:ext cx="500063" cy="158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5220072" y="4143380"/>
            <a:ext cx="3528392" cy="2308324"/>
          </a:xfrm>
          <a:prstGeom prst="rect">
            <a:avLst/>
          </a:prstGeom>
          <a:blipFill>
            <a:blip r:embed="rId3" cstate="print"/>
            <a:tile tx="0" ty="0" sx="100000" sy="100000" flip="none" algn="tl"/>
          </a:blipFill>
          <a:scene3d>
            <a:camera prst="orthographicFront"/>
            <a:lightRig rig="threePt" dir="t"/>
          </a:scene3d>
          <a:sp3d>
            <a:bevelT w="165100" prst="coolSlant"/>
          </a:sp3d>
        </p:spPr>
        <p:txBody>
          <a:bodyPr wrap="square">
            <a:spAutoFit/>
          </a:bodyPr>
          <a:lstStyle/>
          <a:p>
            <a:pPr>
              <a:defRPr/>
            </a:pPr>
            <a:r>
              <a:rPr lang="en-US" sz="2400" dirty="0">
                <a:solidFill>
                  <a:srgbClr val="FFFF00"/>
                </a:solidFill>
              </a:rPr>
              <a:t>KETERANGAN</a:t>
            </a:r>
          </a:p>
          <a:p>
            <a:pPr>
              <a:defRPr/>
            </a:pPr>
            <a:r>
              <a:rPr lang="en-US" sz="2400" dirty="0">
                <a:solidFill>
                  <a:srgbClr val="FFFF00"/>
                </a:solidFill>
              </a:rPr>
              <a:t>W = </a:t>
            </a:r>
            <a:r>
              <a:rPr lang="en-US" sz="2400" dirty="0" err="1">
                <a:solidFill>
                  <a:srgbClr val="FFFF00"/>
                </a:solidFill>
              </a:rPr>
              <a:t>usaha</a:t>
            </a:r>
            <a:r>
              <a:rPr lang="en-US" sz="2400" dirty="0">
                <a:solidFill>
                  <a:srgbClr val="FFFF00"/>
                </a:solidFill>
              </a:rPr>
              <a:t> (joule)	</a:t>
            </a:r>
          </a:p>
          <a:p>
            <a:pPr>
              <a:defRPr/>
            </a:pPr>
            <a:r>
              <a:rPr lang="en-US" sz="2400" dirty="0">
                <a:solidFill>
                  <a:srgbClr val="FFFF00"/>
                </a:solidFill>
              </a:rPr>
              <a:t>I = </a:t>
            </a:r>
            <a:r>
              <a:rPr lang="en-US" sz="2400" dirty="0" err="1">
                <a:solidFill>
                  <a:srgbClr val="FFFF00"/>
                </a:solidFill>
              </a:rPr>
              <a:t>kuat</a:t>
            </a:r>
            <a:r>
              <a:rPr lang="en-US" sz="2400" dirty="0">
                <a:solidFill>
                  <a:srgbClr val="FFFF00"/>
                </a:solidFill>
              </a:rPr>
              <a:t> </a:t>
            </a:r>
            <a:r>
              <a:rPr lang="en-US" sz="2400" dirty="0" err="1">
                <a:solidFill>
                  <a:srgbClr val="FFFF00"/>
                </a:solidFill>
              </a:rPr>
              <a:t>arus</a:t>
            </a:r>
            <a:r>
              <a:rPr lang="en-US" sz="2400" dirty="0">
                <a:solidFill>
                  <a:srgbClr val="FFFF00"/>
                </a:solidFill>
              </a:rPr>
              <a:t> (ampere)</a:t>
            </a:r>
          </a:p>
          <a:p>
            <a:pPr>
              <a:defRPr/>
            </a:pPr>
            <a:r>
              <a:rPr lang="en-US" sz="2400" dirty="0">
                <a:solidFill>
                  <a:srgbClr val="FFFF00"/>
                </a:solidFill>
              </a:rPr>
              <a:t>R = </a:t>
            </a:r>
            <a:r>
              <a:rPr lang="en-US" sz="2400" dirty="0" err="1">
                <a:solidFill>
                  <a:srgbClr val="FFFF00"/>
                </a:solidFill>
              </a:rPr>
              <a:t>hambatan</a:t>
            </a:r>
            <a:r>
              <a:rPr lang="en-US" sz="2400" dirty="0">
                <a:solidFill>
                  <a:srgbClr val="FFFF00"/>
                </a:solidFill>
              </a:rPr>
              <a:t> (ohm)</a:t>
            </a:r>
          </a:p>
          <a:p>
            <a:pPr>
              <a:defRPr/>
            </a:pPr>
            <a:r>
              <a:rPr lang="en-US" sz="2400" dirty="0">
                <a:solidFill>
                  <a:srgbClr val="FFFF00"/>
                </a:solidFill>
              </a:rPr>
              <a:t>t = </a:t>
            </a:r>
            <a:r>
              <a:rPr lang="en-US" sz="2400" dirty="0" err="1">
                <a:solidFill>
                  <a:srgbClr val="FFFF00"/>
                </a:solidFill>
              </a:rPr>
              <a:t>waktu</a:t>
            </a:r>
            <a:r>
              <a:rPr lang="en-US" sz="2400" dirty="0">
                <a:solidFill>
                  <a:srgbClr val="FFFF00"/>
                </a:solidFill>
              </a:rPr>
              <a:t> (</a:t>
            </a:r>
            <a:r>
              <a:rPr lang="en-US" sz="2400" dirty="0" err="1">
                <a:solidFill>
                  <a:srgbClr val="FFFF00"/>
                </a:solidFill>
              </a:rPr>
              <a:t>sekon</a:t>
            </a:r>
            <a:r>
              <a:rPr lang="en-US" sz="2400" dirty="0">
                <a:solidFill>
                  <a:srgbClr val="FFFF00"/>
                </a:solidFill>
              </a:rPr>
              <a:t>)</a:t>
            </a:r>
          </a:p>
          <a:p>
            <a:pPr>
              <a:defRPr/>
            </a:pPr>
            <a:r>
              <a:rPr lang="en-US" sz="2400" dirty="0">
                <a:solidFill>
                  <a:srgbClr val="FFFF00"/>
                </a:solidFill>
              </a:rPr>
              <a:t>V = </a:t>
            </a:r>
            <a:r>
              <a:rPr lang="en-US" sz="2400" dirty="0" err="1">
                <a:solidFill>
                  <a:srgbClr val="FFFF00"/>
                </a:solidFill>
              </a:rPr>
              <a:t>tegangan</a:t>
            </a:r>
            <a:r>
              <a:rPr lang="en-US" sz="2400" dirty="0">
                <a:solidFill>
                  <a:srgbClr val="FFFF00"/>
                </a:solidFill>
              </a:rPr>
              <a:t> (volt)</a:t>
            </a:r>
          </a:p>
        </p:txBody>
      </p:sp>
    </p:spTree>
  </p:cSld>
  <p:clrMapOvr>
    <a:masterClrMapping/>
  </p:clrMapOvr>
  <p:transition>
    <p:wheel spokes="8"/>
    <p:sndAc>
      <p:stSnd>
        <p:snd r:embed="rId2" name="breeze.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0 0  L 0 0.33295  E" pathEditMode="relative" ptsTypes="">
                                      <p:cBhvr>
                                        <p:cTn id="6" dur="2000" fill="hold"/>
                                        <p:tgtEl>
                                          <p:spTgt spid="7"/>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64" presetClass="path" presetSubtype="0" accel="50000" decel="50000" fill="hold" nodeType="clickEffect">
                                  <p:stCondLst>
                                    <p:cond delay="0"/>
                                  </p:stCondLst>
                                  <p:childTnLst>
                                    <p:animMotion origin="layout" path="M 0 0  L 0 -0.33295  E" pathEditMode="relative" ptsTypes="">
                                      <p:cBhvr>
                                        <p:cTn id="10" dur="2000" fill="hold"/>
                                        <p:tgtEl>
                                          <p:spTgt spid="7"/>
                                        </p:tgtEl>
                                        <p:attrNameLst>
                                          <p:attrName>ppt_x</p:attrName>
                                          <p:attrName>ppt_y</p:attrName>
                                        </p:attrNameLst>
                                      </p:cBhvr>
                                    </p:animMotion>
                                  </p:childTnLst>
                                </p:cTn>
                              </p:par>
                            </p:childTnLst>
                          </p:cTn>
                        </p:par>
                      </p:childTnLst>
                    </p:cTn>
                  </p:par>
                  <p:par>
                    <p:cTn id="11" fill="hold">
                      <p:stCondLst>
                        <p:cond delay="indefinite"/>
                      </p:stCondLst>
                      <p:childTnLst>
                        <p:par>
                          <p:cTn id="12" fill="hold">
                            <p:stCondLst>
                              <p:cond delay="0"/>
                            </p:stCondLst>
                            <p:childTnLst>
                              <p:par>
                                <p:cTn id="13" presetID="12" presetClass="path" presetSubtype="0" accel="50000" decel="50000" fill="hold" nodeType="clickEffect">
                                  <p:stCondLst>
                                    <p:cond delay="0"/>
                                  </p:stCondLst>
                                  <p:childTnLst>
                                    <p:animMotion origin="layout" path="M 0 0  C 0.03 -0.05061  0.075 -0.08257  0.125 -0.08257  C 0.175 -0.08257  0.22 -0.05061  0.25 0  C 0.22 0.05061  0.175 0.08257  0.125 0.08257  C 0.075 0.08257  0.03 0.05061  0 0  Z" pathEditMode="relative" ptsTypes="">
                                      <p:cBhvr>
                                        <p:cTn id="14" dur="2000" fill="hold"/>
                                        <p:tgtEl>
                                          <p:spTgt spid="7"/>
                                        </p:tgtEl>
                                        <p:attrNameLst>
                                          <p:attrName>ppt_x</p:attrName>
                                          <p:attrName>ppt_y</p:attrName>
                                        </p:attrNameLst>
                                      </p:cBhvr>
                                    </p:animMotion>
                                  </p:childTnLst>
                                </p:cTn>
                              </p:par>
                            </p:childTnLst>
                          </p:cTn>
                        </p:par>
                      </p:childTnLst>
                    </p:cTn>
                  </p:par>
                  <p:par>
                    <p:cTn id="15" fill="hold">
                      <p:stCondLst>
                        <p:cond delay="indefinite"/>
                      </p:stCondLst>
                      <p:childTnLst>
                        <p:par>
                          <p:cTn id="16" fill="hold">
                            <p:stCondLst>
                              <p:cond delay="0"/>
                            </p:stCondLst>
                            <p:childTnLst>
                              <p:par>
                                <p:cTn id="17" presetID="12" presetClass="path" presetSubtype="0" accel="50000" decel="50000" fill="hold" grpId="0" nodeType="clickEffect">
                                  <p:stCondLst>
                                    <p:cond delay="0"/>
                                  </p:stCondLst>
                                  <p:childTnLst>
                                    <p:animMotion origin="layout" path="M 0 0  C 0.03 -0.05061  0.075 -0.08257  0.125 -0.08257  C 0.175 -0.08257  0.22 -0.05061  0.25 0  C 0.22 0.05061  0.175 0.08257  0.125 0.08257  C 0.075 0.08257  0.03 0.05061  0 0  Z" pathEditMode="relative" ptsTypes="">
                                      <p:cBhvr>
                                        <p:cTn id="18" dur="2000" fill="hold"/>
                                        <p:tgtEl>
                                          <p:spTgt spid="12"/>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2" grpId="0">
        <p:bldAsOne/>
      </p:bldGraphic>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3213</TotalTime>
  <Words>2228</Words>
  <Application>Microsoft Office PowerPoint</Application>
  <PresentationFormat>On-screen Show (4:3)</PresentationFormat>
  <Paragraphs>320</Paragraphs>
  <Slides>39</Slides>
  <Notes>2</Notes>
  <HiddenSlides>0</HiddenSlides>
  <MMClips>1</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39</vt:i4>
      </vt:variant>
    </vt:vector>
  </HeadingPairs>
  <TitlesOfParts>
    <vt:vector size="47" baseType="lpstr">
      <vt:lpstr>Arial</vt:lpstr>
      <vt:lpstr>Wingdings</vt:lpstr>
      <vt:lpstr>Calibri</vt:lpstr>
      <vt:lpstr>Arial Black</vt:lpstr>
      <vt:lpstr>Times New Roman</vt:lpstr>
      <vt:lpstr>Chiller</vt:lpstr>
      <vt:lpstr>Comic Sans MS</vt:lpstr>
      <vt:lpstr>Concourse</vt:lpstr>
      <vt:lpstr>ENERGI DAN DAYA LISTRIK </vt:lpstr>
      <vt:lpstr>Slide 2</vt:lpstr>
      <vt:lpstr>Daftar isi</vt:lpstr>
      <vt:lpstr>Slide 4</vt:lpstr>
      <vt:lpstr>Slide 5</vt:lpstr>
      <vt:lpstr>BEBERAPA ALAT YANG BISA MENKONVERSI ENERGI LISTRIK MENJADI BENTUK ENERGI LAIN</vt:lpstr>
      <vt:lpstr>Slide 7</vt:lpstr>
      <vt:lpstr> PERUMUSAN ENERGI LISTRIK   ( 2 ) </vt:lpstr>
      <vt:lpstr>PERUMUSAN ENERGI LISTRIK   ( 3 )</vt:lpstr>
      <vt:lpstr>Slide 10</vt:lpstr>
      <vt:lpstr>Slide 11</vt:lpstr>
      <vt:lpstr>Slide 12</vt:lpstr>
      <vt:lpstr>Contoh Sebuah setrika listrik 200 W, 125 V dipasang pada tegangan yang tepat selama 1 menit. Berapa banyak energi listrik yang digunakannya?</vt:lpstr>
      <vt:lpstr>KETERANGAN : P  = DAYA LISTRIK satuannya Watt (W) W = USAHA/ENERGI LISTRIK satuannya joule (J) t   = WAKTU satuannya sekon (s) V  = TEGANGAN satuannya volt (V) I    = KUAT ARUS satuannya ampere (A) R  = HAMBATAN satuannya ohm (Ω)    KONVERSI SATUAN :  Watt     =   1 joule  /  sekon 1 joule  = 1 watt sekon  Satuan Energi listrik yang digunakan PLN  1 kWh   =  1 watt jam  = 3,6 juta joule    </vt:lpstr>
      <vt:lpstr>Slide 15</vt:lpstr>
      <vt:lpstr>Contoh Sebuah bejana berisi 0,2 kg air dingin. Ketika pemanas celup listrik dicelupkan dan dihubungkan ke listrik 12 V, kuat arus 4A mengalir melalui elemen pemanasnya. Jika pemanas listrik dijalankan selama 210 sekon, tentukan kenaikan suhu air. Kalor jenis air 4200 J/kg K</vt:lpstr>
      <vt:lpstr>Conyoh Dalam sebuah rumah terdapat 4 lampu 20 W, 2 lampu 60 W dan sebuah TV 60 W. Setiap hari dinyalakan selama 4 jam. Berapakah biaya yang harus dibayar selama 1 bulan jika harga 1 kWh = Rp 75,-?  </vt:lpstr>
      <vt:lpstr>ALAT-ALAT LISTRIK</vt:lpstr>
      <vt:lpstr>2. SETRIKA LISTRIK</vt:lpstr>
      <vt:lpstr>3. SOLDER LISTRIK</vt:lpstr>
      <vt:lpstr> 4.   Lampu Pijar (Bohlam) </vt:lpstr>
      <vt:lpstr>5.  Lampu neon/lampu tabung/TL(Tube Luminescent) </vt:lpstr>
      <vt:lpstr>Slide 23</vt:lpstr>
      <vt:lpstr>PENGHEMATAN ENERGI LISTRIK</vt:lpstr>
      <vt:lpstr>Slide 25</vt:lpstr>
      <vt:lpstr>Slide 26</vt:lpstr>
      <vt:lpstr>Slide 27</vt:lpstr>
      <vt:lpstr>Slide 28</vt:lpstr>
      <vt:lpstr>Latihan Soal</vt:lpstr>
      <vt:lpstr>Slide 30</vt:lpstr>
      <vt:lpstr>Slide 31</vt:lpstr>
      <vt:lpstr>Slide 32</vt:lpstr>
      <vt:lpstr>Slide 33</vt:lpstr>
      <vt:lpstr>Slide 34</vt:lpstr>
      <vt:lpstr>Slide 35</vt:lpstr>
      <vt:lpstr>Slide 36</vt:lpstr>
      <vt:lpstr>Slide 37</vt:lpstr>
      <vt:lpstr>Slide 38</vt:lpstr>
      <vt:lpstr>OK kawan.... Selamat Belajar ya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PERTANIAN  RAMAH LINGKUNGAN</dc:title>
  <dc:creator>BLH Jateng</dc:creator>
  <cp:lastModifiedBy>Agus Purnomo</cp:lastModifiedBy>
  <cp:revision>457</cp:revision>
  <dcterms:created xsi:type="dcterms:W3CDTF">2009-10-06T01:30:19Z</dcterms:created>
  <dcterms:modified xsi:type="dcterms:W3CDTF">2013-01-02T13:45:12Z</dcterms:modified>
</cp:coreProperties>
</file>