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08" r:id="rId1"/>
  </p:sldMasterIdLst>
  <p:sldIdLst>
    <p:sldId id="256" r:id="rId2"/>
    <p:sldId id="287" r:id="rId3"/>
    <p:sldId id="290" r:id="rId4"/>
    <p:sldId id="292" r:id="rId5"/>
    <p:sldId id="288" r:id="rId6"/>
    <p:sldId id="289" r:id="rId7"/>
    <p:sldId id="291" r:id="rId8"/>
    <p:sldId id="294" r:id="rId9"/>
    <p:sldId id="293" r:id="rId10"/>
    <p:sldId id="283" r:id="rId11"/>
    <p:sldId id="257" r:id="rId12"/>
    <p:sldId id="285" r:id="rId13"/>
    <p:sldId id="286" r:id="rId14"/>
    <p:sldId id="264" r:id="rId15"/>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Tahoma" pitchFamily="34" charset="0"/>
        <a:ea typeface="+mn-ea"/>
        <a:cs typeface="+mn-cs"/>
      </a:defRPr>
    </a:lvl1pPr>
    <a:lvl2pPr marL="457200" algn="l" rtl="0" eaLnBrk="0" fontAlgn="base" hangingPunct="0">
      <a:spcBef>
        <a:spcPct val="0"/>
      </a:spcBef>
      <a:spcAft>
        <a:spcPct val="0"/>
      </a:spcAft>
      <a:defRPr sz="2400" kern="1200">
        <a:solidFill>
          <a:schemeClr val="tx1"/>
        </a:solidFill>
        <a:latin typeface="Tahoma" pitchFamily="34" charset="0"/>
        <a:ea typeface="+mn-ea"/>
        <a:cs typeface="+mn-cs"/>
      </a:defRPr>
    </a:lvl2pPr>
    <a:lvl3pPr marL="914400" algn="l" rtl="0" eaLnBrk="0" fontAlgn="base" hangingPunct="0">
      <a:spcBef>
        <a:spcPct val="0"/>
      </a:spcBef>
      <a:spcAft>
        <a:spcPct val="0"/>
      </a:spcAft>
      <a:defRPr sz="2400" kern="1200">
        <a:solidFill>
          <a:schemeClr val="tx1"/>
        </a:solidFill>
        <a:latin typeface="Tahoma" pitchFamily="34" charset="0"/>
        <a:ea typeface="+mn-ea"/>
        <a:cs typeface="+mn-cs"/>
      </a:defRPr>
    </a:lvl3pPr>
    <a:lvl4pPr marL="1371600" algn="l" rtl="0" eaLnBrk="0" fontAlgn="base" hangingPunct="0">
      <a:spcBef>
        <a:spcPct val="0"/>
      </a:spcBef>
      <a:spcAft>
        <a:spcPct val="0"/>
      </a:spcAft>
      <a:defRPr sz="2400" kern="1200">
        <a:solidFill>
          <a:schemeClr val="tx1"/>
        </a:solidFill>
        <a:latin typeface="Tahoma" pitchFamily="34" charset="0"/>
        <a:ea typeface="+mn-ea"/>
        <a:cs typeface="+mn-cs"/>
      </a:defRPr>
    </a:lvl4pPr>
    <a:lvl5pPr marL="1828800" algn="l" rtl="0" eaLnBrk="0" fontAlgn="base" hangingPunct="0">
      <a:spcBef>
        <a:spcPct val="0"/>
      </a:spcBef>
      <a:spcAft>
        <a:spcPct val="0"/>
      </a:spcAft>
      <a:defRPr sz="2400" kern="1200">
        <a:solidFill>
          <a:schemeClr val="tx1"/>
        </a:solidFill>
        <a:latin typeface="Tahoma" pitchFamily="34" charset="0"/>
        <a:ea typeface="+mn-ea"/>
        <a:cs typeface="+mn-cs"/>
      </a:defRPr>
    </a:lvl5pPr>
    <a:lvl6pPr marL="2286000" algn="l" defTabSz="914400" rtl="0" eaLnBrk="1" latinLnBrk="0" hangingPunct="1">
      <a:defRPr sz="2400" kern="1200">
        <a:solidFill>
          <a:schemeClr val="tx1"/>
        </a:solidFill>
        <a:latin typeface="Tahoma" pitchFamily="34" charset="0"/>
        <a:ea typeface="+mn-ea"/>
        <a:cs typeface="+mn-cs"/>
      </a:defRPr>
    </a:lvl6pPr>
    <a:lvl7pPr marL="2743200" algn="l" defTabSz="914400" rtl="0" eaLnBrk="1" latinLnBrk="0" hangingPunct="1">
      <a:defRPr sz="2400" kern="1200">
        <a:solidFill>
          <a:schemeClr val="tx1"/>
        </a:solidFill>
        <a:latin typeface="Tahoma" pitchFamily="34" charset="0"/>
        <a:ea typeface="+mn-ea"/>
        <a:cs typeface="+mn-cs"/>
      </a:defRPr>
    </a:lvl7pPr>
    <a:lvl8pPr marL="3200400" algn="l" defTabSz="914400" rtl="0" eaLnBrk="1" latinLnBrk="0" hangingPunct="1">
      <a:defRPr sz="2400" kern="1200">
        <a:solidFill>
          <a:schemeClr val="tx1"/>
        </a:solidFill>
        <a:latin typeface="Tahoma" pitchFamily="34" charset="0"/>
        <a:ea typeface="+mn-ea"/>
        <a:cs typeface="+mn-cs"/>
      </a:defRPr>
    </a:lvl8pPr>
    <a:lvl9pPr marL="3657600" algn="l" defTabSz="914400" rtl="0" eaLnBrk="1" latinLnBrk="0" hangingPunct="1">
      <a:defRPr sz="2400" kern="1200">
        <a:solidFill>
          <a:schemeClr val="tx1"/>
        </a:solidFill>
        <a:latin typeface="Tahoma"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699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40" autoAdjust="0"/>
    <p:restoredTop sz="94581" autoAdjust="0"/>
  </p:normalViewPr>
  <p:slideViewPr>
    <p:cSldViewPr>
      <p:cViewPr>
        <p:scale>
          <a:sx n="70" d="100"/>
          <a:sy n="70" d="100"/>
        </p:scale>
        <p:origin x="-1380" y="-9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8" name="Freeform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CBC0B171-A392-4F6D-B359-13A32133C1C4}"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165C8B0-FCF2-4BEC-BFF5-C81F9E0F7EF7}"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E741E1-8097-49C1-9A5E-37C8269F91B5}"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D926ADA-EA00-4E76-99E6-9AC5BC7A1A81}"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9" name="Freeform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2" name="Title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C0C9498-1E37-4C28-BBE1-018AC0F0AAED}"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AA431B8-E291-4382-BD82-10164DCC89E9}"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0D67CC6-3BE4-4B7F-907F-765A812303DE}"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320"/>
            <a:ext cx="7470648" cy="1143000"/>
          </a:xfrm>
        </p:spPr>
        <p:txBody>
          <a:bodyPr anchor="ctr"/>
          <a:lstStyle>
            <a:lvl1pPr algn="l">
              <a:defRPr sz="4600"/>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endParaRPr lang="en-US"/>
          </a:p>
        </p:txBody>
      </p:sp>
      <p:sp>
        <p:nvSpPr>
          <p:cNvPr id="8" name="Slide Number Placeholder 7"/>
          <p:cNvSpPr>
            <a:spLocks noGrp="1"/>
          </p:cNvSpPr>
          <p:nvPr>
            <p:ph type="sldNum" sz="quarter" idx="11"/>
          </p:nvPr>
        </p:nvSpPr>
        <p:spPr/>
        <p:txBody>
          <a:bodyPr/>
          <a:lstStyle/>
          <a:p>
            <a:fld id="{38050512-9722-4A42-8E2C-82FF82517565}" type="slidenum">
              <a:rPr lang="en-US" smtClean="0"/>
              <a:pPr/>
              <a:t>‹#›</a:t>
            </a:fld>
            <a:endParaRPr lang="en-US"/>
          </a:p>
        </p:txBody>
      </p:sp>
      <p:sp>
        <p:nvSpPr>
          <p:cNvPr id="9" name="Footer Placeholder 8"/>
          <p:cNvSpPr>
            <a:spLocks noGrp="1"/>
          </p:cNvSpPr>
          <p:nvPr>
            <p:ph type="ftr" sz="quarter" idx="12"/>
          </p:nvPr>
        </p:nvSpPr>
        <p:spPr/>
        <p:txBody>
          <a:bodyPr/>
          <a:lstStyle/>
          <a:p>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E8CDB58-642B-4D62-97DB-BBC7AA1A488A}"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156448" y="6422064"/>
            <a:ext cx="762000" cy="365125"/>
          </a:xfrm>
        </p:spPr>
        <p:txBody>
          <a:bodyPr/>
          <a:lstStyle/>
          <a:p>
            <a:fld id="{7F24C3BB-CA19-4273-B349-A8DFD149B2EC}"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457200" y="6422064"/>
            <a:ext cx="2133600" cy="365125"/>
          </a:xfrm>
        </p:spPr>
        <p:txBody>
          <a:bodyPr/>
          <a:lstStyle/>
          <a:p>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1F6094-4789-49F6-96AB-9FB0FE14BFD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Freeform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16" name="Freeform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Placeholder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endParaRPr lang="en-US"/>
          </a:p>
        </p:txBody>
      </p:sp>
      <p:sp>
        <p:nvSpPr>
          <p:cNvPr id="22" name="Footer Placeholder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n-US"/>
          </a:p>
        </p:txBody>
      </p:sp>
      <p:sp>
        <p:nvSpPr>
          <p:cNvPr id="18" name="Slide Number Placeholder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980EB57B-84C5-450C-B52A-1C890611FC64}"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ctrTitle"/>
          </p:nvPr>
        </p:nvSpPr>
        <p:spPr/>
        <p:txBody>
          <a:bodyPr>
            <a:normAutofit/>
          </a:bodyPr>
          <a:lstStyle/>
          <a:p>
            <a:pPr algn="ctr"/>
            <a:r>
              <a:rPr lang="en-US" sz="3200" dirty="0" smtClean="0">
                <a:latin typeface="Tahoma" pitchFamily="34" charset="0"/>
              </a:rPr>
              <a:t>LAW IN Anthropology: An Introduction</a:t>
            </a:r>
            <a:endParaRPr lang="en-US" sz="3200" dirty="0">
              <a:latin typeface="Tahoma" pitchFamily="34" charset="0"/>
            </a:endParaRPr>
          </a:p>
        </p:txBody>
      </p:sp>
      <p:sp>
        <p:nvSpPr>
          <p:cNvPr id="4099" name="Rectangle 3"/>
          <p:cNvSpPr>
            <a:spLocks noGrp="1" noChangeArrowheads="1"/>
          </p:cNvSpPr>
          <p:nvPr>
            <p:ph type="subTitle" idx="1"/>
          </p:nvPr>
        </p:nvSpPr>
        <p:spPr>
          <a:xfrm>
            <a:off x="1295400" y="3657600"/>
            <a:ext cx="6400800" cy="1752600"/>
          </a:xfrm>
        </p:spPr>
        <p:txBody>
          <a:bodyPr>
            <a:noAutofit/>
          </a:bodyPr>
          <a:lstStyle/>
          <a:p>
            <a:endParaRPr lang="en-US" dirty="0" smtClean="0">
              <a:latin typeface="Tahoma" pitchFamily="34" charset="0"/>
            </a:endParaRPr>
          </a:p>
          <a:p>
            <a:endParaRPr lang="en-US" dirty="0" smtClean="0">
              <a:latin typeface="Tahoma" pitchFamily="34" charset="0"/>
            </a:endParaRPr>
          </a:p>
          <a:p>
            <a:endParaRPr lang="en-US" dirty="0" smtClean="0">
              <a:latin typeface="Tahoma" pitchFamily="34" charset="0"/>
            </a:endParaRPr>
          </a:p>
          <a:p>
            <a:endParaRPr lang="en-US" dirty="0" smtClean="0">
              <a:latin typeface="Tahoma" pitchFamily="34" charset="0"/>
            </a:endParaRPr>
          </a:p>
          <a:p>
            <a:r>
              <a:rPr lang="en-US" sz="2400" dirty="0" smtClean="0">
                <a:latin typeface="Tahoma" pitchFamily="34" charset="0"/>
              </a:rPr>
              <a:t>by:</a:t>
            </a:r>
            <a:endParaRPr lang="en-US" sz="2400" dirty="0">
              <a:latin typeface="Tahoma" pitchFamily="34" charset="0"/>
            </a:endParaRPr>
          </a:p>
          <a:p>
            <a:r>
              <a:rPr lang="en-US" sz="2400" dirty="0" err="1" smtClean="0">
                <a:latin typeface="Tahoma" pitchFamily="34" charset="0"/>
              </a:rPr>
              <a:t>Lidwina</a:t>
            </a:r>
            <a:r>
              <a:rPr lang="en-US" sz="2400" dirty="0" smtClean="0">
                <a:latin typeface="Tahoma" pitchFamily="34" charset="0"/>
              </a:rPr>
              <a:t> </a:t>
            </a:r>
            <a:r>
              <a:rPr lang="en-US" sz="2400" dirty="0" err="1">
                <a:latin typeface="Tahoma" pitchFamily="34" charset="0"/>
              </a:rPr>
              <a:t>Inge</a:t>
            </a:r>
            <a:r>
              <a:rPr lang="en-US" sz="2400" dirty="0">
                <a:latin typeface="Tahoma" pitchFamily="34" charset="0"/>
              </a:rPr>
              <a:t> </a:t>
            </a:r>
            <a:r>
              <a:rPr lang="en-US" sz="2400" dirty="0" err="1">
                <a:latin typeface="Tahoma" pitchFamily="34" charset="0"/>
              </a:rPr>
              <a:t>Nurtjahyo</a:t>
            </a:r>
            <a:r>
              <a:rPr lang="en-US" sz="2400" dirty="0">
                <a:latin typeface="Tahoma" pitchFamily="34" charset="0"/>
              </a:rPr>
              <a:t>, SH., </a:t>
            </a:r>
            <a:r>
              <a:rPr lang="en-US" sz="2400" dirty="0" err="1">
                <a:latin typeface="Tahoma" pitchFamily="34" charset="0"/>
              </a:rPr>
              <a:t>MSi</a:t>
            </a:r>
            <a:r>
              <a:rPr lang="en-US" sz="2400" dirty="0" smtClean="0">
                <a:latin typeface="Tahoma" pitchFamily="34" charset="0"/>
              </a:rPr>
              <a:t>.</a:t>
            </a:r>
          </a:p>
          <a:p>
            <a:r>
              <a:rPr lang="en-US" sz="2400" dirty="0" err="1" smtClean="0">
                <a:latin typeface="Tahoma" pitchFamily="34" charset="0"/>
              </a:rPr>
              <a:t>Tirtawening</a:t>
            </a:r>
            <a:r>
              <a:rPr lang="en-US" sz="2400" dirty="0" smtClean="0">
                <a:latin typeface="Tahoma" pitchFamily="34" charset="0"/>
              </a:rPr>
              <a:t> </a:t>
            </a:r>
            <a:r>
              <a:rPr lang="en-US" sz="2400" dirty="0" err="1" smtClean="0">
                <a:latin typeface="Tahoma" pitchFamily="34" charset="0"/>
              </a:rPr>
              <a:t>Parikesit</a:t>
            </a:r>
            <a:r>
              <a:rPr lang="en-US" sz="2400" dirty="0" smtClean="0">
                <a:latin typeface="Tahoma" pitchFamily="34" charset="0"/>
              </a:rPr>
              <a:t>, SH., </a:t>
            </a:r>
            <a:r>
              <a:rPr lang="en-US" sz="2400" dirty="0" err="1" smtClean="0">
                <a:latin typeface="Tahoma" pitchFamily="34" charset="0"/>
              </a:rPr>
              <a:t>Msi</a:t>
            </a:r>
            <a:r>
              <a:rPr lang="en-US" sz="2400" dirty="0" smtClean="0">
                <a:latin typeface="Tahoma" pitchFamily="34" charset="0"/>
              </a:rPr>
              <a:t>.</a:t>
            </a:r>
            <a:endParaRPr lang="en-US" sz="2400" dirty="0">
              <a:latin typeface="Tahoma" pitchFamily="34"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dirty="0" smtClean="0"/>
              <a:t>What is Legal Anthropology(1)?</a:t>
            </a:r>
            <a:endParaRPr lang="en-US" sz="3600" dirty="0"/>
          </a:p>
        </p:txBody>
      </p:sp>
      <p:sp>
        <p:nvSpPr>
          <p:cNvPr id="3" name="Content Placeholder 2"/>
          <p:cNvSpPr>
            <a:spLocks noGrp="1"/>
          </p:cNvSpPr>
          <p:nvPr>
            <p:ph idx="1"/>
          </p:nvPr>
        </p:nvSpPr>
        <p:spPr/>
        <p:txBody>
          <a:bodyPr/>
          <a:lstStyle/>
          <a:p>
            <a:r>
              <a:rPr lang="en-US" dirty="0" smtClean="0"/>
              <a:t>William Nixon (1998:1):</a:t>
            </a:r>
          </a:p>
          <a:p>
            <a:pPr>
              <a:buNone/>
            </a:pPr>
            <a:r>
              <a:rPr lang="en-US" dirty="0" smtClean="0"/>
              <a:t>	“…legal anthropology seeks to illuminate the ordering of human society. There seems to have been a consensus over the past century that law is an important component of culture that anthropologists should study…”</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6" name="Text Box 6"/>
          <p:cNvSpPr txBox="1">
            <a:spLocks noChangeArrowheads="1"/>
          </p:cNvSpPr>
          <p:nvPr/>
        </p:nvSpPr>
        <p:spPr bwMode="auto">
          <a:xfrm>
            <a:off x="533400" y="914400"/>
            <a:ext cx="8016875" cy="3693319"/>
          </a:xfrm>
          <a:prstGeom prst="rect">
            <a:avLst/>
          </a:prstGeom>
          <a:noFill/>
          <a:ln w="9525">
            <a:noFill/>
            <a:miter lim="800000"/>
            <a:headEnd/>
            <a:tailEnd/>
          </a:ln>
          <a:effectLst/>
        </p:spPr>
        <p:txBody>
          <a:bodyPr wrap="square">
            <a:spAutoFit/>
          </a:bodyPr>
          <a:lstStyle/>
          <a:p>
            <a:pPr marL="609600" indent="-609600" eaLnBrk="1" hangingPunct="1">
              <a:lnSpc>
                <a:spcPct val="90000"/>
              </a:lnSpc>
            </a:pPr>
            <a:r>
              <a:rPr lang="en-US" dirty="0" smtClean="0"/>
              <a:t>T.O. </a:t>
            </a:r>
            <a:r>
              <a:rPr lang="en-US" dirty="0" err="1" smtClean="0"/>
              <a:t>Ihromi</a:t>
            </a:r>
            <a:r>
              <a:rPr lang="en-US" dirty="0" smtClean="0"/>
              <a:t> </a:t>
            </a:r>
          </a:p>
          <a:p>
            <a:pPr marL="609600" indent="-609600" eaLnBrk="1" hangingPunct="1">
              <a:lnSpc>
                <a:spcPct val="90000"/>
              </a:lnSpc>
            </a:pPr>
            <a:endParaRPr lang="en-US" dirty="0" smtClean="0"/>
          </a:p>
          <a:p>
            <a:pPr marL="609600" indent="-609600" eaLnBrk="1" hangingPunct="1">
              <a:lnSpc>
                <a:spcPct val="90000"/>
              </a:lnSpc>
            </a:pPr>
            <a:r>
              <a:rPr lang="en-US" dirty="0" smtClean="0"/>
              <a:t>	Legal Anthropologists study Law as a part of culture which has two function:</a:t>
            </a:r>
          </a:p>
          <a:p>
            <a:pPr marL="609600" indent="-609600" eaLnBrk="1" hangingPunct="1">
              <a:lnSpc>
                <a:spcPct val="90000"/>
              </a:lnSpc>
              <a:buFont typeface="Wingdings" pitchFamily="2" charset="2"/>
              <a:buAutoNum type="arabicPeriod"/>
            </a:pPr>
            <a:r>
              <a:rPr lang="en-US" u="sng" dirty="0" smtClean="0"/>
              <a:t>As  the behavioral norms</a:t>
            </a:r>
            <a:r>
              <a:rPr lang="en-US" dirty="0" smtClean="0"/>
              <a:t> </a:t>
            </a:r>
            <a:r>
              <a:rPr lang="en-US" dirty="0" smtClean="0">
                <a:sym typeface="Wingdings" pitchFamily="2" charset="2"/>
              </a:rPr>
              <a:t>law has a function to be as a blue print for the member of the society, to do or not to do something  internalized and </a:t>
            </a:r>
            <a:r>
              <a:rPr lang="en-US" dirty="0" err="1" smtClean="0">
                <a:sym typeface="Wingdings" pitchFamily="2" charset="2"/>
              </a:rPr>
              <a:t>sosialized</a:t>
            </a:r>
            <a:r>
              <a:rPr lang="en-US" dirty="0" smtClean="0">
                <a:sym typeface="Wingdings" pitchFamily="2" charset="2"/>
              </a:rPr>
              <a:t>.</a:t>
            </a:r>
            <a:endParaRPr lang="en-US" dirty="0" smtClean="0"/>
          </a:p>
          <a:p>
            <a:pPr marL="609600" indent="-609600" eaLnBrk="1" hangingPunct="1">
              <a:lnSpc>
                <a:spcPct val="90000"/>
              </a:lnSpc>
              <a:buFont typeface="Wingdings" pitchFamily="2" charset="2"/>
              <a:buAutoNum type="arabicPeriod"/>
            </a:pPr>
            <a:r>
              <a:rPr lang="en-US" u="sng" dirty="0" smtClean="0"/>
              <a:t>As the social control mechanism</a:t>
            </a:r>
            <a:r>
              <a:rPr lang="en-US" dirty="0" smtClean="0"/>
              <a:t> </a:t>
            </a:r>
            <a:r>
              <a:rPr lang="en-US" dirty="0" smtClean="0">
                <a:sym typeface="Wingdings" pitchFamily="2" charset="2"/>
              </a:rPr>
              <a:t>as a social control mechanism, law has some sanctions for people who’s against/trespassing/violating the existing law.</a:t>
            </a:r>
            <a:endParaRPr lang="en-US" dirty="0" smtClean="0"/>
          </a:p>
          <a:p>
            <a:endParaRPr lang="en-US" sz="1800" dirty="0"/>
          </a:p>
        </p:txBody>
      </p:sp>
      <p:sp>
        <p:nvSpPr>
          <p:cNvPr id="5128" name="Text Box 8"/>
          <p:cNvSpPr txBox="1">
            <a:spLocks noChangeArrowheads="1"/>
          </p:cNvSpPr>
          <p:nvPr/>
        </p:nvSpPr>
        <p:spPr bwMode="auto">
          <a:xfrm>
            <a:off x="0" y="304800"/>
            <a:ext cx="7331075" cy="523220"/>
          </a:xfrm>
          <a:prstGeom prst="rect">
            <a:avLst/>
          </a:prstGeom>
          <a:solidFill>
            <a:srgbClr val="6699FF"/>
          </a:solidFill>
          <a:ln w="9525">
            <a:noFill/>
            <a:miter lim="800000"/>
            <a:headEnd/>
            <a:tailEnd/>
          </a:ln>
          <a:effectLst/>
        </p:spPr>
        <p:txBody>
          <a:bodyPr>
            <a:spAutoFit/>
          </a:bodyPr>
          <a:lstStyle/>
          <a:p>
            <a:pPr algn="r"/>
            <a:r>
              <a:rPr lang="en-US" sz="2800" dirty="0" smtClean="0"/>
              <a:t>What is Legal Anthropology (2)?</a:t>
            </a:r>
            <a:endParaRPr lang="en-US" sz="2800"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4000" dirty="0" smtClean="0"/>
              <a:t>What is Legal Anthropology(3)?</a:t>
            </a:r>
            <a:endParaRPr lang="en-US" sz="4000" dirty="0"/>
          </a:p>
        </p:txBody>
      </p:sp>
      <p:sp>
        <p:nvSpPr>
          <p:cNvPr id="3" name="Content Placeholder 2"/>
          <p:cNvSpPr>
            <a:spLocks noGrp="1"/>
          </p:cNvSpPr>
          <p:nvPr>
            <p:ph idx="1"/>
          </p:nvPr>
        </p:nvSpPr>
        <p:spPr>
          <a:xfrm>
            <a:off x="1100138" y="1295400"/>
            <a:ext cx="7281862" cy="4876800"/>
          </a:xfrm>
        </p:spPr>
        <p:txBody>
          <a:bodyPr/>
          <a:lstStyle/>
          <a:p>
            <a:r>
              <a:rPr lang="en-US" dirty="0" smtClean="0"/>
              <a:t>In Legal Anthropology, the scholars also study about what </a:t>
            </a:r>
            <a:r>
              <a:rPr lang="en-US" dirty="0" err="1" smtClean="0"/>
              <a:t>Hoebel</a:t>
            </a:r>
            <a:r>
              <a:rPr lang="en-US" dirty="0" smtClean="0"/>
              <a:t> called as the law postulates of a society. Postulates tends to some assumptions about the best way of life of a community in the world. The culture (and also their law) of the community are based on these assumptions. </a:t>
            </a:r>
          </a:p>
          <a:p>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What is Legal Anthropology(5)?</a:t>
            </a:r>
            <a:endParaRPr lang="en-US" sz="3200" dirty="0"/>
          </a:p>
        </p:txBody>
      </p:sp>
      <p:sp>
        <p:nvSpPr>
          <p:cNvPr id="3" name="Content Placeholder 2"/>
          <p:cNvSpPr>
            <a:spLocks noGrp="1"/>
          </p:cNvSpPr>
          <p:nvPr>
            <p:ph idx="1"/>
          </p:nvPr>
        </p:nvSpPr>
        <p:spPr>
          <a:xfrm>
            <a:off x="1100138" y="1295400"/>
            <a:ext cx="7281862" cy="4419600"/>
          </a:xfrm>
        </p:spPr>
        <p:txBody>
          <a:bodyPr>
            <a:normAutofit lnSpcReduction="10000"/>
          </a:bodyPr>
          <a:lstStyle/>
          <a:p>
            <a:pPr>
              <a:buNone/>
            </a:pPr>
            <a:r>
              <a:rPr lang="en-US" sz="2800" dirty="0" smtClean="0"/>
              <a:t>Macaulay, Friedman, </a:t>
            </a:r>
            <a:r>
              <a:rPr lang="en-US" sz="2800" dirty="0" err="1" smtClean="0"/>
              <a:t>Stookey</a:t>
            </a:r>
            <a:r>
              <a:rPr lang="en-US" sz="2800" dirty="0" smtClean="0"/>
              <a:t> (1995: 1-18): </a:t>
            </a:r>
          </a:p>
          <a:p>
            <a:pPr>
              <a:buNone/>
            </a:pPr>
            <a:r>
              <a:rPr lang="en-US" sz="2800" dirty="0" smtClean="0"/>
              <a:t>Legal Anthropology is learning about: </a:t>
            </a:r>
          </a:p>
          <a:p>
            <a:pPr>
              <a:buFontTx/>
              <a:buChar char="-"/>
            </a:pPr>
            <a:r>
              <a:rPr lang="en-US" sz="2800" dirty="0" smtClean="0"/>
              <a:t>“…the way of declaring what is morally right and wrong” (p.5); </a:t>
            </a:r>
          </a:p>
          <a:p>
            <a:pPr>
              <a:buFontTx/>
              <a:buChar char="-"/>
            </a:pPr>
            <a:r>
              <a:rPr lang="en-US" sz="2800" dirty="0" smtClean="0"/>
              <a:t>“legal system is not totally autonomous” (p.6); “complicated, change over time, culture-bound, tied to specific culture” (p. 8); </a:t>
            </a:r>
          </a:p>
          <a:p>
            <a:pPr>
              <a:buFontTx/>
              <a:buChar char="-"/>
            </a:pPr>
            <a:r>
              <a:rPr lang="en-US" sz="2800" dirty="0" smtClean="0"/>
              <a:t>“Law is also an unusually parochial discipline” (p.9).</a:t>
            </a:r>
            <a:endParaRPr lang="en-US" sz="2800"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ext Box 2"/>
          <p:cNvSpPr txBox="1">
            <a:spLocks noChangeArrowheads="1"/>
          </p:cNvSpPr>
          <p:nvPr/>
        </p:nvSpPr>
        <p:spPr bwMode="auto">
          <a:xfrm>
            <a:off x="533400" y="1828800"/>
            <a:ext cx="8016875" cy="1569660"/>
          </a:xfrm>
          <a:prstGeom prst="rect">
            <a:avLst/>
          </a:prstGeom>
          <a:noFill/>
          <a:ln w="9525">
            <a:noFill/>
            <a:miter lim="800000"/>
            <a:headEnd/>
            <a:tailEnd/>
          </a:ln>
          <a:effectLst/>
        </p:spPr>
        <p:txBody>
          <a:bodyPr>
            <a:spAutoFit/>
          </a:bodyPr>
          <a:lstStyle/>
          <a:p>
            <a:pPr>
              <a:lnSpc>
                <a:spcPct val="120000"/>
              </a:lnSpc>
              <a:buFont typeface="Symbol" pitchFamily="18" charset="2"/>
              <a:buNone/>
            </a:pPr>
            <a:r>
              <a:rPr lang="en-US" sz="2000" dirty="0" smtClean="0"/>
              <a:t>Law, in Legal Anthropology perspectives,  is just an aspect of culture. Every society, every culture, have law with its own distinction (written, verbal, etc. )</a:t>
            </a:r>
            <a:endParaRPr lang="en-US" sz="2000" dirty="0"/>
          </a:p>
          <a:p>
            <a:pPr>
              <a:lnSpc>
                <a:spcPct val="120000"/>
              </a:lnSpc>
            </a:pPr>
            <a:endParaRPr lang="en-US" sz="2000" dirty="0"/>
          </a:p>
        </p:txBody>
      </p:sp>
      <p:sp>
        <p:nvSpPr>
          <p:cNvPr id="12291" name="Text Box 3"/>
          <p:cNvSpPr txBox="1">
            <a:spLocks noChangeArrowheads="1"/>
          </p:cNvSpPr>
          <p:nvPr/>
        </p:nvSpPr>
        <p:spPr bwMode="auto">
          <a:xfrm>
            <a:off x="0" y="304800"/>
            <a:ext cx="7331075" cy="457200"/>
          </a:xfrm>
          <a:prstGeom prst="rect">
            <a:avLst/>
          </a:prstGeom>
          <a:solidFill>
            <a:srgbClr val="6699FF"/>
          </a:solidFill>
          <a:ln w="9525">
            <a:noFill/>
            <a:miter lim="800000"/>
            <a:headEnd/>
            <a:tailEnd/>
          </a:ln>
          <a:effectLst/>
        </p:spPr>
        <p:txBody>
          <a:bodyPr>
            <a:spAutoFit/>
          </a:bodyPr>
          <a:lstStyle/>
          <a:p>
            <a:pPr algn="r"/>
            <a:r>
              <a:rPr lang="en-US" dirty="0" smtClean="0"/>
              <a:t>What is Legal Anthropology (6)?</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Objectives:</a:t>
            </a:r>
            <a:endParaRPr lang="en-US" dirty="0"/>
          </a:p>
        </p:txBody>
      </p:sp>
      <p:sp>
        <p:nvSpPr>
          <p:cNvPr id="3" name="Content Placeholder 2"/>
          <p:cNvSpPr>
            <a:spLocks noGrp="1"/>
          </p:cNvSpPr>
          <p:nvPr>
            <p:ph idx="1"/>
          </p:nvPr>
        </p:nvSpPr>
        <p:spPr/>
        <p:txBody>
          <a:bodyPr>
            <a:normAutofit/>
          </a:bodyPr>
          <a:lstStyle/>
          <a:p>
            <a:r>
              <a:rPr lang="en-US" dirty="0" smtClean="0"/>
              <a:t>To understand law as a part of culture</a:t>
            </a:r>
          </a:p>
          <a:p>
            <a:pPr lvl="0"/>
            <a:r>
              <a:rPr lang="en-US" dirty="0" smtClean="0"/>
              <a:t>To raise awareness on the importance of studying anthropology of law to understand law</a:t>
            </a:r>
          </a:p>
          <a:p>
            <a:pPr lvl="0"/>
            <a:r>
              <a:rPr lang="en-US" dirty="0" smtClean="0"/>
              <a:t>To  understand the difference between legalistic thinking of law  and anthropological /cultural perspective  </a:t>
            </a:r>
          </a:p>
          <a:p>
            <a:pPr lvl="0"/>
            <a:r>
              <a:rPr lang="en-US" dirty="0" smtClean="0"/>
              <a:t>To understand interdisciplinary approach to law </a:t>
            </a:r>
          </a:p>
          <a:p>
            <a:pPr>
              <a:buNone/>
            </a:pPr>
            <a:endParaRPr lang="en-US" dirty="0" smtClean="0"/>
          </a:p>
          <a:p>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is Anthropology?</a:t>
            </a:r>
            <a:endParaRPr lang="en-US" dirty="0"/>
          </a:p>
        </p:txBody>
      </p:sp>
      <p:sp>
        <p:nvSpPr>
          <p:cNvPr id="3" name="Content Placeholder 2"/>
          <p:cNvSpPr>
            <a:spLocks noGrp="1"/>
          </p:cNvSpPr>
          <p:nvPr>
            <p:ph idx="1"/>
          </p:nvPr>
        </p:nvSpPr>
        <p:spPr/>
        <p:txBody>
          <a:bodyPr>
            <a:normAutofit lnSpcReduction="10000"/>
          </a:bodyPr>
          <a:lstStyle/>
          <a:p>
            <a:r>
              <a:rPr lang="en-US" sz="2600" dirty="0" err="1" smtClean="0"/>
              <a:t>Ember&amp;Ember</a:t>
            </a:r>
            <a:r>
              <a:rPr lang="en-US" sz="2600" dirty="0" smtClean="0"/>
              <a:t> (1996:2) Anthropology is a discipline of infinite curiosity about human beings (</a:t>
            </a:r>
            <a:r>
              <a:rPr lang="en-US" sz="2600" dirty="0" err="1" smtClean="0"/>
              <a:t>anthropos</a:t>
            </a:r>
            <a:r>
              <a:rPr lang="en-US" sz="2600" dirty="0" smtClean="0"/>
              <a:t> =‘human’; logos = ‘study’ – Greek). </a:t>
            </a:r>
          </a:p>
          <a:p>
            <a:r>
              <a:rPr lang="en-US" sz="2600" dirty="0" smtClean="0"/>
              <a:t>Anthropology is holistic/multifaceted because the anthropologists study not only all varieties of people, but also many aspects of human experiences (</a:t>
            </a:r>
            <a:r>
              <a:rPr lang="en-US" sz="2600" dirty="0" err="1" smtClean="0"/>
              <a:t>Ember&amp;Ember</a:t>
            </a:r>
            <a:r>
              <a:rPr lang="en-US" sz="2600" dirty="0" smtClean="0"/>
              <a:t>, 1996:3), describe many aspects of human existence, both past and present, on all levels of complexity</a:t>
            </a:r>
            <a:endParaRPr lang="en-US" sz="26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z="3600" dirty="0" smtClean="0"/>
              <a:t>Fields of Anthropology (</a:t>
            </a:r>
            <a:r>
              <a:rPr lang="en-US" sz="3600" dirty="0" err="1" smtClean="0"/>
              <a:t>Ember&amp;Ember</a:t>
            </a:r>
            <a:r>
              <a:rPr lang="en-US" sz="3600" dirty="0" smtClean="0"/>
              <a:t>, 1996: 4)</a:t>
            </a:r>
            <a:endParaRPr lang="en-US" sz="3600" dirty="0"/>
          </a:p>
        </p:txBody>
      </p:sp>
      <p:sp>
        <p:nvSpPr>
          <p:cNvPr id="3" name="Content Placeholder 2"/>
          <p:cNvSpPr>
            <a:spLocks noGrp="1"/>
          </p:cNvSpPr>
          <p:nvPr>
            <p:ph idx="1"/>
          </p:nvPr>
        </p:nvSpPr>
        <p:spPr/>
        <p:txBody>
          <a:bodyPr/>
          <a:lstStyle/>
          <a:p>
            <a:r>
              <a:rPr lang="en-US" dirty="0" smtClean="0"/>
              <a:t>Physical (biological Anthropology): human evolution and human variation.</a:t>
            </a:r>
          </a:p>
          <a:p>
            <a:r>
              <a:rPr lang="en-US" dirty="0" smtClean="0"/>
              <a:t>Cultural anthropology: archaeology, anthropological linguistics, ethnology,</a:t>
            </a:r>
          </a:p>
          <a:p>
            <a:r>
              <a:rPr lang="en-US" dirty="0" err="1" smtClean="0"/>
              <a:t>Interdisiplinary</a:t>
            </a:r>
            <a:r>
              <a:rPr lang="en-US" dirty="0" smtClean="0"/>
              <a:t> studies: economic anthropology, political anthropology, psychological anthropology, legal anthropology.</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Culture (1)</a:t>
            </a:r>
            <a:endParaRPr lang="en-US" dirty="0"/>
          </a:p>
        </p:txBody>
      </p:sp>
      <p:sp>
        <p:nvSpPr>
          <p:cNvPr id="3" name="Content Placeholder 2"/>
          <p:cNvSpPr>
            <a:spLocks noGrp="1"/>
          </p:cNvSpPr>
          <p:nvPr>
            <p:ph idx="1"/>
          </p:nvPr>
        </p:nvSpPr>
        <p:spPr/>
        <p:txBody>
          <a:bodyPr/>
          <a:lstStyle/>
          <a:p>
            <a:r>
              <a:rPr lang="en-US" dirty="0" smtClean="0"/>
              <a:t>Ralph Linton (in </a:t>
            </a:r>
            <a:r>
              <a:rPr lang="en-US" dirty="0" err="1" smtClean="0"/>
              <a:t>Ember&amp;Ember</a:t>
            </a:r>
            <a:r>
              <a:rPr lang="en-US" dirty="0" smtClean="0"/>
              <a:t>, 1996:195) “Culture refers to the total way of life of any society, not simply to those parts of this way which the society regards as higher or more desirable...”</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Culture (2)</a:t>
            </a:r>
            <a:endParaRPr lang="en-US" dirty="0"/>
          </a:p>
        </p:txBody>
      </p:sp>
      <p:sp>
        <p:nvSpPr>
          <p:cNvPr id="3" name="Content Placeholder 2"/>
          <p:cNvSpPr>
            <a:spLocks noGrp="1"/>
          </p:cNvSpPr>
          <p:nvPr>
            <p:ph idx="1"/>
          </p:nvPr>
        </p:nvSpPr>
        <p:spPr/>
        <p:txBody>
          <a:bodyPr/>
          <a:lstStyle/>
          <a:p>
            <a:r>
              <a:rPr lang="en-US" dirty="0" err="1" smtClean="0"/>
              <a:t>Haviland</a:t>
            </a:r>
            <a:r>
              <a:rPr lang="en-US" dirty="0" smtClean="0"/>
              <a:t> (2000:195): “Culture refers to innumerable aspects of life. Some anthropologists think of culture as the rules or ideas behind behavior. But others think of culture as including the learned behaviors as well as the beliefs, attitudes, values, and ideals that are characteristic of a particular society or population.”</a:t>
            </a:r>
          </a:p>
          <a:p>
            <a:pPr>
              <a:buNone/>
            </a:pP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Some characteristics of culture</a:t>
            </a:r>
            <a:endParaRPr lang="en-US" dirty="0"/>
          </a:p>
        </p:txBody>
      </p:sp>
      <p:sp>
        <p:nvSpPr>
          <p:cNvPr id="3" name="Content Placeholder 2"/>
          <p:cNvSpPr>
            <a:spLocks noGrp="1"/>
          </p:cNvSpPr>
          <p:nvPr>
            <p:ph idx="1"/>
          </p:nvPr>
        </p:nvSpPr>
        <p:spPr/>
        <p:txBody>
          <a:bodyPr/>
          <a:lstStyle/>
          <a:p>
            <a:r>
              <a:rPr lang="en-US" dirty="0" smtClean="0"/>
              <a:t>Culture is commonly shared</a:t>
            </a:r>
          </a:p>
          <a:p>
            <a:r>
              <a:rPr lang="en-US" dirty="0" smtClean="0"/>
              <a:t>Culture is learned</a:t>
            </a:r>
          </a:p>
          <a:p>
            <a:r>
              <a:rPr lang="en-US" dirty="0" smtClean="0"/>
              <a:t>Culture is always changing</a:t>
            </a:r>
          </a:p>
          <a:p>
            <a:r>
              <a:rPr lang="en-US" dirty="0" smtClean="0"/>
              <a:t>Culture is mostly integrated</a:t>
            </a:r>
          </a:p>
          <a:p>
            <a:r>
              <a:rPr lang="en-US" dirty="0" smtClean="0"/>
              <a:t>Culture is generally adaptive</a:t>
            </a:r>
          </a:p>
          <a:p>
            <a:pPr>
              <a:buNone/>
            </a:pPr>
            <a:r>
              <a:rPr lang="en-US" dirty="0" smtClean="0"/>
              <a:t>(What do you think if “culture” is changed with “law”?)</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is Law?</a:t>
            </a:r>
            <a:endParaRPr lang="en-US" dirty="0"/>
          </a:p>
        </p:txBody>
      </p:sp>
      <p:sp>
        <p:nvSpPr>
          <p:cNvPr id="3" name="Content Placeholder 2"/>
          <p:cNvSpPr>
            <a:spLocks noGrp="1"/>
          </p:cNvSpPr>
          <p:nvPr>
            <p:ph idx="1"/>
          </p:nvPr>
        </p:nvSpPr>
        <p:spPr/>
        <p:txBody>
          <a:bodyPr/>
          <a:lstStyle/>
          <a:p>
            <a:r>
              <a:rPr lang="en-US" dirty="0" smtClean="0"/>
              <a:t>Cognitive conception </a:t>
            </a:r>
          </a:p>
          <a:p>
            <a:r>
              <a:rPr lang="en-US" dirty="0" smtClean="0"/>
              <a:t>Normative Conception</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800" dirty="0" smtClean="0"/>
              <a:t>Viewing Law from Interdisciplinary Perspective</a:t>
            </a:r>
            <a:br>
              <a:rPr lang="en-US" sz="2800" dirty="0" smtClean="0"/>
            </a:br>
            <a:endParaRPr lang="en-US" sz="2800" dirty="0"/>
          </a:p>
        </p:txBody>
      </p:sp>
      <p:sp>
        <p:nvSpPr>
          <p:cNvPr id="3" name="Content Placeholder 2"/>
          <p:cNvSpPr>
            <a:spLocks noGrp="1"/>
          </p:cNvSpPr>
          <p:nvPr>
            <p:ph idx="1"/>
          </p:nvPr>
        </p:nvSpPr>
        <p:spPr/>
        <p:txBody>
          <a:bodyPr>
            <a:normAutofit lnSpcReduction="10000"/>
          </a:bodyPr>
          <a:lstStyle/>
          <a:p>
            <a:r>
              <a:rPr lang="en-US" dirty="0" smtClean="0"/>
              <a:t>Law is anthropological (living) documents.</a:t>
            </a:r>
          </a:p>
          <a:p>
            <a:r>
              <a:rPr lang="en-US" dirty="0" smtClean="0"/>
              <a:t>It’s important to study law in the context of (legal) Anthropology, because studying law is not enough only by looking at substance. </a:t>
            </a:r>
          </a:p>
          <a:p>
            <a:r>
              <a:rPr lang="en-US" dirty="0" smtClean="0"/>
              <a:t>We should learn how the law is implemented in everyday life complete with the cultural background of the people to understand how law is works.</a:t>
            </a:r>
          </a:p>
          <a:p>
            <a:endParaRPr lang="en-US" dirty="0"/>
          </a:p>
        </p:txBody>
      </p:sp>
    </p:spTree>
  </p:cSld>
  <p:clrMapOvr>
    <a:masterClrMapping/>
  </p:clrMapOvr>
</p:sld>
</file>

<file path=ppt/theme/theme1.xml><?xml version="1.0" encoding="utf-8"?>
<a:theme xmlns:a="http://schemas.openxmlformats.org/drawingml/2006/main" name="Technic">
  <a:themeElements>
    <a:clrScheme name="Foundry">
      <a:dk1>
        <a:sysClr val="windowText" lastClr="000000"/>
      </a:dk1>
      <a:lt1>
        <a:sysClr val="window" lastClr="FFFFFF"/>
      </a:lt1>
      <a:dk2>
        <a:srgbClr val="676A55"/>
      </a:dk2>
      <a:lt2>
        <a:srgbClr val="EAEBDE"/>
      </a:lt2>
      <a:accent1>
        <a:srgbClr val="72A376"/>
      </a:accent1>
      <a:accent2>
        <a:srgbClr val="B0CCB0"/>
      </a:accent2>
      <a:accent3>
        <a:srgbClr val="A8CDD7"/>
      </a:accent3>
      <a:accent4>
        <a:srgbClr val="C0BEAF"/>
      </a:accent4>
      <a:accent5>
        <a:srgbClr val="CEC597"/>
      </a:accent5>
      <a:accent6>
        <a:srgbClr val="E8B7B7"/>
      </a:accent6>
      <a:hlink>
        <a:srgbClr val="DB5353"/>
      </a:hlink>
      <a:folHlink>
        <a:srgbClr val="903638"/>
      </a:folHlink>
    </a:clrScheme>
    <a:fontScheme name="Technic">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Technic">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320</TotalTime>
  <Words>602</Words>
  <Application>Microsoft Office PowerPoint</Application>
  <PresentationFormat>On-screen Show (4:3)</PresentationFormat>
  <Paragraphs>57</Paragraphs>
  <Slides>14</Slides>
  <Notes>0</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Technic</vt:lpstr>
      <vt:lpstr>LAW IN Anthropology: An Introduction</vt:lpstr>
      <vt:lpstr>Objectives:</vt:lpstr>
      <vt:lpstr>What is Anthropology?</vt:lpstr>
      <vt:lpstr>Fields of Anthropology (Ember&amp;Ember, 1996: 4)</vt:lpstr>
      <vt:lpstr>Culture (1)</vt:lpstr>
      <vt:lpstr>Culture (2)</vt:lpstr>
      <vt:lpstr>Some characteristics of culture</vt:lpstr>
      <vt:lpstr>What is Law?</vt:lpstr>
      <vt:lpstr>Viewing Law from Interdisciplinary Perspective </vt:lpstr>
      <vt:lpstr>What is Legal Anthropology(1)?</vt:lpstr>
      <vt:lpstr>PowerPoint Presentation</vt:lpstr>
      <vt:lpstr>What is Legal Anthropology(3)?</vt:lpstr>
      <vt:lpstr>What is Legal Anthropology(5)?</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KAJIAN ANTROPOLOGIS TERHADAP HUKUM</dc:title>
  <dc:creator>ACER</dc:creator>
  <cp:lastModifiedBy>Backup</cp:lastModifiedBy>
  <cp:revision>37</cp:revision>
  <dcterms:created xsi:type="dcterms:W3CDTF">2004-03-04T16:42:37Z</dcterms:created>
  <dcterms:modified xsi:type="dcterms:W3CDTF">2013-02-20T01:33:09Z</dcterms:modified>
</cp:coreProperties>
</file>

<file path=docProps/thumbnail.jpeg>
</file>