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5" r:id="rId2"/>
    <p:sldId id="256" r:id="rId3"/>
    <p:sldId id="257" r:id="rId4"/>
    <p:sldId id="258" r:id="rId5"/>
    <p:sldId id="259" r:id="rId6"/>
    <p:sldId id="271" r:id="rId7"/>
    <p:sldId id="260" r:id="rId8"/>
    <p:sldId id="261" r:id="rId9"/>
    <p:sldId id="272" r:id="rId10"/>
    <p:sldId id="262" r:id="rId11"/>
    <p:sldId id="263" r:id="rId12"/>
    <p:sldId id="264" r:id="rId13"/>
    <p:sldId id="265" r:id="rId14"/>
    <p:sldId id="273" r:id="rId15"/>
    <p:sldId id="266" r:id="rId16"/>
    <p:sldId id="270" r:id="rId17"/>
    <p:sldId id="268" r:id="rId18"/>
    <p:sldId id="274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5" autoAdjust="0"/>
    <p:restoredTop sz="9466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84011-669A-4ECC-84CD-2BCFFDF23619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BC9FF-7052-4581-8512-63D54C6C382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0"/>
            <a:ext cx="410816" cy="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0360" y="3407665"/>
            <a:ext cx="4509208" cy="3045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18433"/>
          <a:stretch>
            <a:fillRect/>
          </a:stretch>
        </p:blipFill>
        <p:spPr bwMode="auto">
          <a:xfrm>
            <a:off x="647755" y="1687248"/>
            <a:ext cx="3996253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15"/>
          <p:cNvSpPr/>
          <p:nvPr/>
        </p:nvSpPr>
        <p:spPr>
          <a:xfrm rot="16200000" flipH="1" flipV="1">
            <a:off x="5820936" y="2310225"/>
            <a:ext cx="5664820" cy="981307"/>
          </a:xfrm>
          <a:custGeom>
            <a:avLst/>
            <a:gdLst>
              <a:gd name="connsiteX0" fmla="*/ 0 w 5664820"/>
              <a:gd name="connsiteY0" fmla="*/ 0 h 981307"/>
              <a:gd name="connsiteX1" fmla="*/ 5664820 w 5664820"/>
              <a:gd name="connsiteY1" fmla="*/ 0 h 981307"/>
              <a:gd name="connsiteX2" fmla="*/ 22303 w 5664820"/>
              <a:gd name="connsiteY2" fmla="*/ 981307 h 981307"/>
              <a:gd name="connsiteX3" fmla="*/ 0 w 5664820"/>
              <a:gd name="connsiteY3" fmla="*/ 0 h 98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4820" h="981307">
                <a:moveTo>
                  <a:pt x="0" y="0"/>
                </a:moveTo>
                <a:lnTo>
                  <a:pt x="5664820" y="0"/>
                </a:lnTo>
                <a:lnTo>
                  <a:pt x="22303" y="981307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-22303" y="-1"/>
            <a:ext cx="9182069" cy="6887415"/>
            <a:chOff x="-22303" y="-1"/>
            <a:chExt cx="9182069" cy="6887415"/>
          </a:xfrm>
        </p:grpSpPr>
        <p:sp>
          <p:nvSpPr>
            <p:cNvPr id="2" name="Freeform 1"/>
            <p:cNvSpPr/>
            <p:nvPr/>
          </p:nvSpPr>
          <p:spPr>
            <a:xfrm>
              <a:off x="-22303" y="-1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 flipH="1" flipV="1">
              <a:off x="3494946" y="5885602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Freeform 5"/>
            <p:cNvSpPr/>
            <p:nvPr/>
          </p:nvSpPr>
          <p:spPr>
            <a:xfrm rot="16200000">
              <a:off x="-2344386" y="3564350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304800" y="76200"/>
            <a:ext cx="2514600" cy="8683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BAB 3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 rot="24735">
            <a:off x="123116" y="918570"/>
            <a:ext cx="8264735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4800" b="1" dirty="0" err="1" smtClean="0">
                <a:solidFill>
                  <a:srgbClr val="0070C0"/>
                </a:solidFill>
                <a:latin typeface="Arial" pitchFamily="34" charset="0"/>
                <a:ea typeface="DotumChe" pitchFamily="49" charset="-127"/>
                <a:cs typeface="Arial" pitchFamily="34" charset="0"/>
              </a:rPr>
              <a:t>Rumus-rumus</a:t>
            </a:r>
            <a:r>
              <a:rPr lang="en-US" sz="4800" b="1" dirty="0" smtClean="0">
                <a:solidFill>
                  <a:srgbClr val="0070C0"/>
                </a:solidFill>
                <a:latin typeface="Arial" pitchFamily="34" charset="0"/>
                <a:ea typeface="DotumChe" pitchFamily="49" charset="-127"/>
                <a:cs typeface="Arial" pitchFamily="34" charset="0"/>
              </a:rPr>
              <a:t> </a:t>
            </a:r>
            <a:r>
              <a:rPr lang="en-US" sz="4800" b="1" dirty="0" err="1" smtClean="0">
                <a:solidFill>
                  <a:srgbClr val="0070C0"/>
                </a:solidFill>
                <a:latin typeface="Arial" pitchFamily="34" charset="0"/>
                <a:ea typeface="DotumChe" pitchFamily="49" charset="-127"/>
                <a:cs typeface="Arial" pitchFamily="34" charset="0"/>
              </a:rPr>
              <a:t>Trigonometri</a:t>
            </a:r>
            <a:endParaRPr lang="en-US" sz="4800" b="1" dirty="0" smtClean="0">
              <a:solidFill>
                <a:srgbClr val="0070C0"/>
              </a:solidFill>
              <a:latin typeface="Arial" pitchFamily="34" charset="0"/>
              <a:ea typeface="DotumChe" pitchFamily="49" charset="-127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56216"/>
            <a:ext cx="4564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sin 2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57158" y="1154262"/>
            <a:ext cx="7643866" cy="1917548"/>
            <a:chOff x="357158" y="1214422"/>
            <a:chExt cx="7438255" cy="1798092"/>
          </a:xfrm>
        </p:grpSpPr>
        <p:sp>
          <p:nvSpPr>
            <p:cNvPr id="4" name="Rectangle 3"/>
            <p:cNvSpPr/>
            <p:nvPr/>
          </p:nvSpPr>
          <p:spPr>
            <a:xfrm>
              <a:off x="857224" y="1214422"/>
              <a:ext cx="39966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+ ) =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+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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57224" y="1571612"/>
              <a:ext cx="40543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+ ) =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+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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57158" y="1928802"/>
              <a:ext cx="74382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    sin 2 =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+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(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ingat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 =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)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7158" y="2285992"/>
              <a:ext cx="30492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    sin 2 = 2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7158" y="2643182"/>
              <a:ext cx="34596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Jadi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untuk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sin 2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57158" y="3474650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b.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57158" y="4033584"/>
            <a:ext cx="4652919" cy="1083712"/>
            <a:chOff x="357158" y="4286256"/>
            <a:chExt cx="4652919" cy="1083712"/>
          </a:xfrm>
        </p:grpSpPr>
        <p:sp>
          <p:nvSpPr>
            <p:cNvPr id="15" name="Rectangle 14"/>
            <p:cNvSpPr/>
            <p:nvPr/>
          </p:nvSpPr>
          <p:spPr>
            <a:xfrm>
              <a:off x="918892" y="4286256"/>
              <a:ext cx="40911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+ ) =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 sin  sin 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42956" y="4643446"/>
              <a:ext cx="27943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2 = cos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 sin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7158" y="5000636"/>
              <a:ext cx="35237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Jadi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untuk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2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1000100" y="6084238"/>
            <a:ext cx="3033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2 = cos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 1 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781426" y="3011650"/>
            <a:ext cx="3387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sin 2 = 2 sin 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60396" y="5371366"/>
            <a:ext cx="3698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2 = cos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 sin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17686" y="6048142"/>
            <a:ext cx="3118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2 = 1  2 sin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9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4046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c. </a:t>
            </a:r>
            <a:r>
              <a:rPr lang="en-US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tan 2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</a:t>
            </a:r>
            <a:endParaRPr 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57158" y="951980"/>
            <a:ext cx="4589718" cy="3259811"/>
            <a:chOff x="357158" y="951980"/>
            <a:chExt cx="4589718" cy="3259811"/>
          </a:xfrm>
        </p:grpSpPr>
        <p:grpSp>
          <p:nvGrpSpPr>
            <p:cNvPr id="13" name="Group 12"/>
            <p:cNvGrpSpPr/>
            <p:nvPr/>
          </p:nvGrpSpPr>
          <p:grpSpPr>
            <a:xfrm>
              <a:off x="1579144" y="951980"/>
              <a:ext cx="3118608" cy="654330"/>
              <a:chOff x="857224" y="1012140"/>
              <a:chExt cx="3118608" cy="65433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857224" y="1154262"/>
                <a:ext cx="14574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tan ( + ) =</a:t>
                </a:r>
                <a:endParaRPr lang="en-US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2237856" y="1012140"/>
                <a:ext cx="1737976" cy="654330"/>
                <a:chOff x="3619242" y="2191244"/>
                <a:chExt cx="1737976" cy="654330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3726776" y="2191244"/>
                  <a:ext cx="155363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tan  + tan  </a:t>
                  </a:r>
                  <a:endParaRPr lang="en-US" dirty="0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3619242" y="2476242"/>
                  <a:ext cx="173797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  tan  tan  </a:t>
                  </a:r>
                  <a:endParaRPr lang="en-US" dirty="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3714744" y="2500306"/>
                  <a:ext cx="142876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1579144" y="1834054"/>
              <a:ext cx="3137844" cy="654330"/>
              <a:chOff x="857224" y="1012140"/>
              <a:chExt cx="3137844" cy="65433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857224" y="1154262"/>
                <a:ext cx="1476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tan ( + ) =</a:t>
                </a:r>
                <a:endParaRPr lang="en-US" dirty="0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2237856" y="1012140"/>
                <a:ext cx="1757212" cy="654330"/>
                <a:chOff x="3619242" y="2191244"/>
                <a:chExt cx="1757212" cy="65433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3726776" y="2191244"/>
                  <a:ext cx="15728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tan  + tan  </a:t>
                  </a:r>
                  <a:endParaRPr lang="en-US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619242" y="2476242"/>
                  <a:ext cx="175721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  tan  tan  </a:t>
                  </a:r>
                  <a:endParaRPr lang="en-US" dirty="0"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714744" y="2500306"/>
                  <a:ext cx="142876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" name="Group 30"/>
            <p:cNvGrpSpPr/>
            <p:nvPr/>
          </p:nvGrpSpPr>
          <p:grpSpPr>
            <a:xfrm>
              <a:off x="1206152" y="2728160"/>
              <a:ext cx="2992274" cy="649806"/>
              <a:chOff x="1218184" y="2571744"/>
              <a:chExt cx="2992274" cy="649806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218184" y="2571744"/>
                <a:ext cx="2992274" cy="649806"/>
                <a:chOff x="484232" y="1012140"/>
                <a:chExt cx="2992274" cy="649806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484232" y="1154262"/>
                  <a:ext cx="18453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  tan ( + ) =</a:t>
                  </a:r>
                  <a:endParaRPr lang="en-US" dirty="0"/>
                </a:p>
              </p:txBody>
            </p:sp>
            <p:grpSp>
              <p:nvGrpSpPr>
                <p:cNvPr id="23" name="Group 22"/>
                <p:cNvGrpSpPr/>
                <p:nvPr/>
              </p:nvGrpSpPr>
              <p:grpSpPr>
                <a:xfrm>
                  <a:off x="2249888" y="1012140"/>
                  <a:ext cx="1226618" cy="649806"/>
                  <a:chOff x="3631274" y="2191244"/>
                  <a:chExt cx="1226618" cy="649806"/>
                </a:xfrm>
              </p:grpSpPr>
              <p:sp>
                <p:nvSpPr>
                  <p:cNvPr id="24" name="Rectangle 23"/>
                  <p:cNvSpPr/>
                  <p:nvPr/>
                </p:nvSpPr>
                <p:spPr>
                  <a:xfrm>
                    <a:off x="3726776" y="2191244"/>
                    <a:ext cx="90762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 tan </a:t>
                    </a:r>
                    <a:endParaRPr lang="en-US" dirty="0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3631274" y="2471718"/>
                    <a:ext cx="122661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  tan</a:t>
                    </a:r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 </a:t>
                    </a:r>
                    <a:endParaRPr lang="en-US" dirty="0"/>
                  </a:p>
                </p:txBody>
              </p:sp>
            </p:grpSp>
          </p:grpSp>
          <p:cxnSp>
            <p:nvCxnSpPr>
              <p:cNvPr id="29" name="Straight Connector 28"/>
              <p:cNvCxnSpPr/>
              <p:nvPr/>
            </p:nvCxnSpPr>
            <p:spPr>
              <a:xfrm>
                <a:off x="3102652" y="2888314"/>
                <a:ext cx="92869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/>
            <p:cNvSpPr/>
            <p:nvPr/>
          </p:nvSpPr>
          <p:spPr>
            <a:xfrm>
              <a:off x="357158" y="3750126"/>
              <a:ext cx="45897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Jadi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untuk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tan 2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endParaRPr lang="en-US" sz="2400" dirty="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2627784" y="4785568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tan 2 =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78688" y="4643446"/>
            <a:ext cx="1181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 tan 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983186" y="4923920"/>
            <a:ext cx="1548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1  tan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4101998" y="4994328"/>
            <a:ext cx="1262090" cy="188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371392" y="503730"/>
            <a:ext cx="357925" cy="517942"/>
            <a:chOff x="5224466" y="414064"/>
            <a:chExt cx="357925" cy="517942"/>
          </a:xfrm>
        </p:grpSpPr>
        <p:sp>
          <p:nvSpPr>
            <p:cNvPr id="11" name="Rectangle 10"/>
            <p:cNvSpPr/>
            <p:nvPr/>
          </p:nvSpPr>
          <p:spPr>
            <a:xfrm>
              <a:off x="5226203" y="414064"/>
              <a:ext cx="3561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baseline="30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  <a:sym typeface="Symbol"/>
                </a:rPr>
                <a:t>1 </a:t>
              </a:r>
              <a:endParaRPr lang="en-US" sz="2400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24466" y="593452"/>
              <a:ext cx="3561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baseline="30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  <a:sym typeface="Symbol"/>
                </a:rPr>
                <a:t>2 </a:t>
              </a:r>
              <a:endParaRPr lang="en-US" sz="2400" b="1" baseline="30000" dirty="0">
                <a:solidFill>
                  <a:srgbClr val="0070C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5247776" y="549094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323528" y="404664"/>
            <a:ext cx="3621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d.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sin    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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802810" y="1214422"/>
            <a:ext cx="3626314" cy="4041073"/>
            <a:chOff x="357158" y="1154262"/>
            <a:chExt cx="3626314" cy="4041073"/>
          </a:xfrm>
        </p:grpSpPr>
        <p:grpSp>
          <p:nvGrpSpPr>
            <p:cNvPr id="20" name="Group 19"/>
            <p:cNvGrpSpPr/>
            <p:nvPr/>
          </p:nvGrpSpPr>
          <p:grpSpPr>
            <a:xfrm>
              <a:off x="2607832" y="4738948"/>
              <a:ext cx="314643" cy="456387"/>
              <a:chOff x="5224466" y="414064"/>
              <a:chExt cx="314643" cy="456387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226203" y="414064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224466" y="59345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5247776" y="54909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23"/>
            <p:cNvSpPr/>
            <p:nvPr/>
          </p:nvSpPr>
          <p:spPr>
            <a:xfrm>
              <a:off x="857224" y="1154262"/>
              <a:ext cx="24176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 2 = 1  2 sin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4072" y="1571612"/>
              <a:ext cx="29562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   2 sin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= 1 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2  </a:t>
              </a: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24072" y="2085218"/>
              <a:ext cx="15985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      sin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=</a:t>
              </a:r>
              <a:endParaRPr lang="en-US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891944" y="1928802"/>
              <a:ext cx="1393330" cy="666362"/>
              <a:chOff x="3929058" y="2285992"/>
              <a:chExt cx="1393330" cy="66636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3929058" y="2285992"/>
                <a:ext cx="1393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1 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2  </a:t>
                </a:r>
                <a:endParaRPr lang="en-US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4035838" y="2618364"/>
                <a:ext cx="107157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/>
              <p:cNvSpPr/>
              <p:nvPr/>
            </p:nvSpPr>
            <p:spPr>
              <a:xfrm>
                <a:off x="4429124" y="2583022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dirty="0"/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424072" y="2786058"/>
              <a:ext cx="18533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      sin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=  </a:t>
              </a:r>
              <a:endParaRPr lang="en-US" dirty="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67172" y="2643182"/>
              <a:ext cx="1536206" cy="666362"/>
              <a:chOff x="5072066" y="2857496"/>
              <a:chExt cx="1536206" cy="666362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5214942" y="2857496"/>
                <a:ext cx="13933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1 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2  </a:t>
                </a:r>
                <a:endParaRPr lang="en-US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715008" y="3154526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dirty="0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>
                <a:off x="5333754" y="3190622"/>
                <a:ext cx="107157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Freeform 37"/>
              <p:cNvSpPr/>
              <p:nvPr/>
            </p:nvSpPr>
            <p:spPr>
              <a:xfrm>
                <a:off x="5072066" y="2857496"/>
                <a:ext cx="1357322" cy="565486"/>
              </a:xfrm>
              <a:custGeom>
                <a:avLst/>
                <a:gdLst>
                  <a:gd name="connsiteX0" fmla="*/ 0 w 1227222"/>
                  <a:gd name="connsiteY0" fmla="*/ 372979 h 529390"/>
                  <a:gd name="connsiteX1" fmla="*/ 48127 w 1227222"/>
                  <a:gd name="connsiteY1" fmla="*/ 348916 h 529390"/>
                  <a:gd name="connsiteX2" fmla="*/ 108285 w 1227222"/>
                  <a:gd name="connsiteY2" fmla="*/ 529390 h 529390"/>
                  <a:gd name="connsiteX3" fmla="*/ 168443 w 1227222"/>
                  <a:gd name="connsiteY3" fmla="*/ 0 h 529390"/>
                  <a:gd name="connsiteX4" fmla="*/ 1227222 w 1227222"/>
                  <a:gd name="connsiteY4" fmla="*/ 0 h 52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222" h="529390">
                    <a:moveTo>
                      <a:pt x="0" y="372979"/>
                    </a:moveTo>
                    <a:lnTo>
                      <a:pt x="48127" y="348916"/>
                    </a:lnTo>
                    <a:lnTo>
                      <a:pt x="108285" y="529390"/>
                    </a:lnTo>
                    <a:lnTo>
                      <a:pt x="168443" y="0"/>
                    </a:lnTo>
                    <a:lnTo>
                      <a:pt x="1227222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490396" y="3286124"/>
              <a:ext cx="970137" cy="504515"/>
              <a:chOff x="3643306" y="3714752"/>
              <a:chExt cx="970137" cy="504515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643306" y="3714752"/>
                <a:ext cx="9701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 =    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</a:t>
                </a:r>
                <a:endParaRPr lang="en-US" i="1" dirty="0"/>
              </a:p>
            </p:txBody>
          </p:sp>
          <p:grpSp>
            <p:nvGrpSpPr>
              <p:cNvPr id="41" name="Group 40"/>
              <p:cNvGrpSpPr/>
              <p:nvPr/>
            </p:nvGrpSpPr>
            <p:grpSpPr>
              <a:xfrm>
                <a:off x="4095998" y="3762880"/>
                <a:ext cx="314643" cy="456387"/>
                <a:chOff x="5224466" y="414064"/>
                <a:chExt cx="314643" cy="456387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5226203" y="414064"/>
                  <a:ext cx="31290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 </a:t>
                  </a:r>
                  <a:endParaRPr lang="en-US" b="1" baseline="30000" dirty="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5224466" y="593452"/>
                  <a:ext cx="31290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 </a:t>
                  </a:r>
                  <a:endParaRPr lang="en-US" b="1" baseline="30000" dirty="0"/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5247776" y="549094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" name="Group 55"/>
            <p:cNvGrpSpPr/>
            <p:nvPr/>
          </p:nvGrpSpPr>
          <p:grpSpPr>
            <a:xfrm>
              <a:off x="852788" y="3774912"/>
              <a:ext cx="2822090" cy="742139"/>
              <a:chOff x="4214810" y="4429132"/>
              <a:chExt cx="2822090" cy="742139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4214810" y="4643446"/>
                <a:ext cx="13740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sin    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 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= </a:t>
                </a:r>
                <a:endParaRPr lang="en-US" i="1" dirty="0"/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4620128" y="4714884"/>
                <a:ext cx="314643" cy="456387"/>
                <a:chOff x="5224466" y="414064"/>
                <a:chExt cx="314643" cy="456387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5226203" y="414064"/>
                  <a:ext cx="31290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 </a:t>
                  </a:r>
                  <a:endParaRPr lang="en-US" b="1" baseline="30000" dirty="0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5224466" y="593452"/>
                  <a:ext cx="31290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 </a:t>
                  </a:r>
                  <a:endParaRPr lang="en-US" b="1" baseline="30000" dirty="0"/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5247776" y="549094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/>
            </p:nvGrpSpPr>
            <p:grpSpPr>
              <a:xfrm>
                <a:off x="5500694" y="4429132"/>
                <a:ext cx="1536206" cy="666362"/>
                <a:chOff x="5072066" y="2857496"/>
                <a:chExt cx="1536206" cy="666362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5214942" y="2857496"/>
                  <a:ext cx="139333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 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2  </a:t>
                  </a:r>
                  <a:endParaRPr lang="en-US" dirty="0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5715008" y="3154526"/>
                  <a:ext cx="3129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dirty="0"/>
                </a:p>
              </p:txBody>
            </p: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5333754" y="3190622"/>
                  <a:ext cx="107157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Freeform 53"/>
                <p:cNvSpPr/>
                <p:nvPr/>
              </p:nvSpPr>
              <p:spPr>
                <a:xfrm>
                  <a:off x="5072066" y="2857496"/>
                  <a:ext cx="1357322" cy="565486"/>
                </a:xfrm>
                <a:custGeom>
                  <a:avLst/>
                  <a:gdLst>
                    <a:gd name="connsiteX0" fmla="*/ 0 w 1227222"/>
                    <a:gd name="connsiteY0" fmla="*/ 372979 h 529390"/>
                    <a:gd name="connsiteX1" fmla="*/ 48127 w 1227222"/>
                    <a:gd name="connsiteY1" fmla="*/ 348916 h 529390"/>
                    <a:gd name="connsiteX2" fmla="*/ 108285 w 1227222"/>
                    <a:gd name="connsiteY2" fmla="*/ 529390 h 529390"/>
                    <a:gd name="connsiteX3" fmla="*/ 168443 w 1227222"/>
                    <a:gd name="connsiteY3" fmla="*/ 0 h 529390"/>
                    <a:gd name="connsiteX4" fmla="*/ 1227222 w 1227222"/>
                    <a:gd name="connsiteY4" fmla="*/ 0 h 529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7222" h="529390">
                      <a:moveTo>
                        <a:pt x="0" y="372979"/>
                      </a:moveTo>
                      <a:lnTo>
                        <a:pt x="48127" y="348916"/>
                      </a:lnTo>
                      <a:lnTo>
                        <a:pt x="108285" y="529390"/>
                      </a:lnTo>
                      <a:lnTo>
                        <a:pt x="168443" y="0"/>
                      </a:lnTo>
                      <a:lnTo>
                        <a:pt x="1227222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7" name="Rectangle 56"/>
            <p:cNvSpPr/>
            <p:nvPr/>
          </p:nvSpPr>
          <p:spPr>
            <a:xfrm>
              <a:off x="357158" y="4665138"/>
              <a:ext cx="36263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Jadi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untuk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sin    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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endParaRPr lang="en-US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627784" y="5467622"/>
            <a:ext cx="3788072" cy="844638"/>
            <a:chOff x="3700875" y="4429132"/>
            <a:chExt cx="3788072" cy="844638"/>
          </a:xfrm>
        </p:grpSpPr>
        <p:sp>
          <p:nvSpPr>
            <p:cNvPr id="59" name="Rectangle 58"/>
            <p:cNvSpPr/>
            <p:nvPr/>
          </p:nvSpPr>
          <p:spPr>
            <a:xfrm>
              <a:off x="3700875" y="4643446"/>
              <a:ext cx="18165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sin     </a:t>
              </a:r>
              <a:r>
                <a:rPr lang="en-US" sz="2400" b="1" i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  </a:t>
              </a:r>
              <a:r>
                <a:rPr 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 </a:t>
              </a:r>
              <a:endParaRPr lang="en-US" sz="24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4348947" y="4673940"/>
              <a:ext cx="356188" cy="599830"/>
              <a:chOff x="4953285" y="373120"/>
              <a:chExt cx="356188" cy="599830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4953285" y="373120"/>
                <a:ext cx="3561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sz="2400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953285" y="634396"/>
                <a:ext cx="3561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sz="2400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>
                <a:off x="4974858" y="54909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5500694" y="4429132"/>
              <a:ext cx="1988253" cy="758695"/>
              <a:chOff x="5072066" y="2857496"/>
              <a:chExt cx="1988253" cy="758695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5214942" y="2857496"/>
                <a:ext cx="184537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 </a:t>
                </a:r>
                <a:r>
                  <a:rPr lang="en-US" sz="2400" b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2  </a:t>
                </a:r>
                <a:endParaRPr lang="en-US" sz="24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715008" y="3154526"/>
                <a:ext cx="35618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4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>
                <a:off x="5333754" y="3231566"/>
                <a:ext cx="146688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Freeform 64"/>
              <p:cNvSpPr/>
              <p:nvPr/>
            </p:nvSpPr>
            <p:spPr>
              <a:xfrm>
                <a:off x="5072066" y="2857496"/>
                <a:ext cx="1357322" cy="565486"/>
              </a:xfrm>
              <a:custGeom>
                <a:avLst/>
                <a:gdLst>
                  <a:gd name="connsiteX0" fmla="*/ 0 w 1227222"/>
                  <a:gd name="connsiteY0" fmla="*/ 372979 h 529390"/>
                  <a:gd name="connsiteX1" fmla="*/ 48127 w 1227222"/>
                  <a:gd name="connsiteY1" fmla="*/ 348916 h 529390"/>
                  <a:gd name="connsiteX2" fmla="*/ 108285 w 1227222"/>
                  <a:gd name="connsiteY2" fmla="*/ 529390 h 529390"/>
                  <a:gd name="connsiteX3" fmla="*/ 168443 w 1227222"/>
                  <a:gd name="connsiteY3" fmla="*/ 0 h 529390"/>
                  <a:gd name="connsiteX4" fmla="*/ 1227222 w 1227222"/>
                  <a:gd name="connsiteY4" fmla="*/ 0 h 52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222" h="529390">
                    <a:moveTo>
                      <a:pt x="0" y="372979"/>
                    </a:moveTo>
                    <a:lnTo>
                      <a:pt x="48127" y="348916"/>
                    </a:lnTo>
                    <a:lnTo>
                      <a:pt x="108285" y="529390"/>
                    </a:lnTo>
                    <a:lnTo>
                      <a:pt x="168443" y="0"/>
                    </a:lnTo>
                    <a:lnTo>
                      <a:pt x="1227222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57158" y="231568"/>
            <a:ext cx="3607078" cy="618938"/>
            <a:chOff x="357158" y="724880"/>
            <a:chExt cx="3607078" cy="618938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724880"/>
              <a:ext cx="36070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e.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Rumus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  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  <a:sym typeface="Symbol"/>
                </a:rPr>
                <a:t></a:t>
              </a:r>
              <a:endPara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388808" y="781256"/>
              <a:ext cx="357925" cy="562562"/>
              <a:chOff x="4506985" y="5736050"/>
              <a:chExt cx="357925" cy="56256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4508722" y="5736050"/>
                <a:ext cx="3561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baseline="30000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sz="2400" b="1" baseline="300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506985" y="5960058"/>
                <a:ext cx="3561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baseline="30000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sz="2400" b="1" baseline="300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4530295" y="5915700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3246716" y="821890"/>
            <a:ext cx="2650569" cy="742139"/>
            <a:chOff x="4214810" y="4429132"/>
            <a:chExt cx="2650569" cy="742139"/>
          </a:xfrm>
        </p:grpSpPr>
        <p:sp>
          <p:nvSpPr>
            <p:cNvPr id="13" name="Rectangle 12"/>
            <p:cNvSpPr/>
            <p:nvPr/>
          </p:nvSpPr>
          <p:spPr>
            <a:xfrm>
              <a:off x="4214810" y="4643446"/>
              <a:ext cx="1476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    </a:t>
              </a:r>
              <a:r>
                <a:rPr lang="en-US" b="1" i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  </a:t>
              </a:r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 </a:t>
              </a:r>
              <a:endParaRPr lang="en-US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14" name="Group 59"/>
            <p:cNvGrpSpPr/>
            <p:nvPr/>
          </p:nvGrpSpPr>
          <p:grpSpPr>
            <a:xfrm>
              <a:off x="4752480" y="4714884"/>
              <a:ext cx="314643" cy="456387"/>
              <a:chOff x="5356818" y="414064"/>
              <a:chExt cx="314643" cy="456387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358555" y="414064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356818" y="59345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5380128" y="54909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60"/>
            <p:cNvGrpSpPr/>
            <p:nvPr/>
          </p:nvGrpSpPr>
          <p:grpSpPr>
            <a:xfrm>
              <a:off x="5500694" y="4429132"/>
              <a:ext cx="1364685" cy="666362"/>
              <a:chOff x="5072066" y="2857496"/>
              <a:chExt cx="1364685" cy="666362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5214942" y="2857496"/>
                <a:ext cx="12218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+ </a:t>
                </a:r>
                <a:r>
                  <a:rPr lang="en-US" b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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endParaRPr 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715008" y="3154526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5333754" y="3190622"/>
                <a:ext cx="107157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Freeform 18"/>
              <p:cNvSpPr/>
              <p:nvPr/>
            </p:nvSpPr>
            <p:spPr>
              <a:xfrm>
                <a:off x="5072066" y="2857496"/>
                <a:ext cx="1357322" cy="565486"/>
              </a:xfrm>
              <a:custGeom>
                <a:avLst/>
                <a:gdLst>
                  <a:gd name="connsiteX0" fmla="*/ 0 w 1227222"/>
                  <a:gd name="connsiteY0" fmla="*/ 372979 h 529390"/>
                  <a:gd name="connsiteX1" fmla="*/ 48127 w 1227222"/>
                  <a:gd name="connsiteY1" fmla="*/ 348916 h 529390"/>
                  <a:gd name="connsiteX2" fmla="*/ 108285 w 1227222"/>
                  <a:gd name="connsiteY2" fmla="*/ 529390 h 529390"/>
                  <a:gd name="connsiteX3" fmla="*/ 168443 w 1227222"/>
                  <a:gd name="connsiteY3" fmla="*/ 0 h 529390"/>
                  <a:gd name="connsiteX4" fmla="*/ 1227222 w 1227222"/>
                  <a:gd name="connsiteY4" fmla="*/ 0 h 52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222" h="529390">
                    <a:moveTo>
                      <a:pt x="0" y="372979"/>
                    </a:moveTo>
                    <a:lnTo>
                      <a:pt x="48127" y="348916"/>
                    </a:lnTo>
                    <a:lnTo>
                      <a:pt x="108285" y="529390"/>
                    </a:lnTo>
                    <a:lnTo>
                      <a:pt x="168443" y="0"/>
                    </a:lnTo>
                    <a:lnTo>
                      <a:pt x="1227222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357158" y="2071678"/>
            <a:ext cx="3639138" cy="632586"/>
            <a:chOff x="357158" y="724880"/>
            <a:chExt cx="3639138" cy="632586"/>
          </a:xfrm>
        </p:grpSpPr>
        <p:sp>
          <p:nvSpPr>
            <p:cNvPr id="24" name="TextBox 23"/>
            <p:cNvSpPr txBox="1"/>
            <p:nvPr/>
          </p:nvSpPr>
          <p:spPr>
            <a:xfrm>
              <a:off x="357158" y="724880"/>
              <a:ext cx="36391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f.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Rumus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tan     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  <a:sym typeface="Symbol"/>
                </a:rPr>
                <a:t></a:t>
              </a:r>
              <a:endPara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266060" y="782290"/>
              <a:ext cx="365984" cy="575176"/>
              <a:chOff x="4384237" y="5737084"/>
              <a:chExt cx="365984" cy="575176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4384237" y="5737084"/>
                <a:ext cx="3561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baseline="30000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sz="2400" b="1" baseline="300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394033" y="5973706"/>
                <a:ext cx="35618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baseline="30000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sz="2400" b="1" baseline="300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4419458" y="588840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oup 28"/>
          <p:cNvGrpSpPr/>
          <p:nvPr/>
        </p:nvGrpSpPr>
        <p:grpSpPr>
          <a:xfrm>
            <a:off x="3214678" y="2643182"/>
            <a:ext cx="2650569" cy="742139"/>
            <a:chOff x="4214810" y="4429132"/>
            <a:chExt cx="2650569" cy="742139"/>
          </a:xfrm>
        </p:grpSpPr>
        <p:sp>
          <p:nvSpPr>
            <p:cNvPr id="30" name="Rectangle 29"/>
            <p:cNvSpPr/>
            <p:nvPr/>
          </p:nvSpPr>
          <p:spPr>
            <a:xfrm>
              <a:off x="4214810" y="4643446"/>
              <a:ext cx="14253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tan     </a:t>
              </a:r>
              <a:r>
                <a:rPr lang="en-US" b="1" i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  </a:t>
              </a:r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 </a:t>
              </a:r>
              <a:endParaRPr lang="en-US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31" name="Group 59"/>
            <p:cNvGrpSpPr/>
            <p:nvPr/>
          </p:nvGrpSpPr>
          <p:grpSpPr>
            <a:xfrm>
              <a:off x="4692320" y="4714884"/>
              <a:ext cx="314643" cy="456387"/>
              <a:chOff x="5296658" y="414064"/>
              <a:chExt cx="314643" cy="456387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5298395" y="414064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296658" y="59345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5319968" y="54909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60"/>
            <p:cNvGrpSpPr/>
            <p:nvPr/>
          </p:nvGrpSpPr>
          <p:grpSpPr>
            <a:xfrm>
              <a:off x="5500694" y="4429132"/>
              <a:ext cx="1364685" cy="655084"/>
              <a:chOff x="5072066" y="2857496"/>
              <a:chExt cx="1364685" cy="655084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5214942" y="2857496"/>
                <a:ext cx="12218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 </a:t>
                </a:r>
                <a:r>
                  <a:rPr lang="en-US" b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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endParaRPr 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5333754" y="3190622"/>
                <a:ext cx="107157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Freeform 35"/>
              <p:cNvSpPr/>
              <p:nvPr/>
            </p:nvSpPr>
            <p:spPr>
              <a:xfrm>
                <a:off x="5072066" y="2857496"/>
                <a:ext cx="1357322" cy="565486"/>
              </a:xfrm>
              <a:custGeom>
                <a:avLst/>
                <a:gdLst>
                  <a:gd name="connsiteX0" fmla="*/ 0 w 1227222"/>
                  <a:gd name="connsiteY0" fmla="*/ 372979 h 529390"/>
                  <a:gd name="connsiteX1" fmla="*/ 48127 w 1227222"/>
                  <a:gd name="connsiteY1" fmla="*/ 348916 h 529390"/>
                  <a:gd name="connsiteX2" fmla="*/ 108285 w 1227222"/>
                  <a:gd name="connsiteY2" fmla="*/ 529390 h 529390"/>
                  <a:gd name="connsiteX3" fmla="*/ 168443 w 1227222"/>
                  <a:gd name="connsiteY3" fmla="*/ 0 h 529390"/>
                  <a:gd name="connsiteX4" fmla="*/ 1227222 w 1227222"/>
                  <a:gd name="connsiteY4" fmla="*/ 0 h 52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222" h="529390">
                    <a:moveTo>
                      <a:pt x="0" y="372979"/>
                    </a:moveTo>
                    <a:lnTo>
                      <a:pt x="48127" y="348916"/>
                    </a:lnTo>
                    <a:lnTo>
                      <a:pt x="108285" y="529390"/>
                    </a:lnTo>
                    <a:lnTo>
                      <a:pt x="168443" y="0"/>
                    </a:lnTo>
                    <a:lnTo>
                      <a:pt x="1227222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214942" y="3143248"/>
                <a:ext cx="12218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+ </a:t>
                </a:r>
                <a:r>
                  <a:rPr lang="en-US" b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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endParaRPr 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3246716" y="5629284"/>
            <a:ext cx="2650569" cy="742139"/>
            <a:chOff x="4214810" y="4429132"/>
            <a:chExt cx="2650569" cy="742139"/>
          </a:xfrm>
        </p:grpSpPr>
        <p:sp>
          <p:nvSpPr>
            <p:cNvPr id="42" name="Rectangle 41"/>
            <p:cNvSpPr/>
            <p:nvPr/>
          </p:nvSpPr>
          <p:spPr>
            <a:xfrm>
              <a:off x="4214810" y="4643446"/>
              <a:ext cx="14253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tan     </a:t>
              </a:r>
              <a:r>
                <a:rPr lang="en-US" b="1" i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  </a:t>
              </a:r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 </a:t>
              </a:r>
              <a:endParaRPr lang="en-US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43" name="Group 59"/>
            <p:cNvGrpSpPr/>
            <p:nvPr/>
          </p:nvGrpSpPr>
          <p:grpSpPr>
            <a:xfrm>
              <a:off x="4692320" y="4714884"/>
              <a:ext cx="314643" cy="456387"/>
              <a:chOff x="5296658" y="414064"/>
              <a:chExt cx="314643" cy="456387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5298395" y="414064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296658" y="59345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5319968" y="54909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60"/>
            <p:cNvGrpSpPr/>
            <p:nvPr/>
          </p:nvGrpSpPr>
          <p:grpSpPr>
            <a:xfrm>
              <a:off x="5500694" y="4429132"/>
              <a:ext cx="1364685" cy="655084"/>
              <a:chOff x="5072066" y="2857496"/>
              <a:chExt cx="1364685" cy="655084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5214942" y="2857496"/>
                <a:ext cx="12218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 </a:t>
                </a:r>
                <a:r>
                  <a:rPr lang="en-US" b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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endParaRPr 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5333754" y="3190622"/>
                <a:ext cx="107157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Freeform 46"/>
              <p:cNvSpPr/>
              <p:nvPr/>
            </p:nvSpPr>
            <p:spPr>
              <a:xfrm>
                <a:off x="5072066" y="2857496"/>
                <a:ext cx="1357322" cy="565486"/>
              </a:xfrm>
              <a:custGeom>
                <a:avLst/>
                <a:gdLst>
                  <a:gd name="connsiteX0" fmla="*/ 0 w 1227222"/>
                  <a:gd name="connsiteY0" fmla="*/ 372979 h 529390"/>
                  <a:gd name="connsiteX1" fmla="*/ 48127 w 1227222"/>
                  <a:gd name="connsiteY1" fmla="*/ 348916 h 529390"/>
                  <a:gd name="connsiteX2" fmla="*/ 108285 w 1227222"/>
                  <a:gd name="connsiteY2" fmla="*/ 529390 h 529390"/>
                  <a:gd name="connsiteX3" fmla="*/ 168443 w 1227222"/>
                  <a:gd name="connsiteY3" fmla="*/ 0 h 529390"/>
                  <a:gd name="connsiteX4" fmla="*/ 1227222 w 1227222"/>
                  <a:gd name="connsiteY4" fmla="*/ 0 h 52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222" h="529390">
                    <a:moveTo>
                      <a:pt x="0" y="372979"/>
                    </a:moveTo>
                    <a:lnTo>
                      <a:pt x="48127" y="348916"/>
                    </a:lnTo>
                    <a:lnTo>
                      <a:pt x="108285" y="529390"/>
                    </a:lnTo>
                    <a:lnTo>
                      <a:pt x="168443" y="0"/>
                    </a:lnTo>
                    <a:lnTo>
                      <a:pt x="1227222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527774" y="3143248"/>
                <a:ext cx="7665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sin </a:t>
                </a:r>
                <a:r>
                  <a:rPr lang="en-US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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endParaRPr 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3143240" y="4500570"/>
            <a:ext cx="2650569" cy="742139"/>
            <a:chOff x="4214810" y="4429132"/>
            <a:chExt cx="2650569" cy="742139"/>
          </a:xfrm>
        </p:grpSpPr>
        <p:sp>
          <p:nvSpPr>
            <p:cNvPr id="53" name="Rectangle 52"/>
            <p:cNvSpPr/>
            <p:nvPr/>
          </p:nvSpPr>
          <p:spPr>
            <a:xfrm>
              <a:off x="4214810" y="4643446"/>
              <a:ext cx="14253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tan     </a:t>
              </a:r>
              <a:r>
                <a:rPr lang="en-US" b="1" i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  </a:t>
              </a:r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 </a:t>
              </a:r>
              <a:endParaRPr lang="en-US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54" name="Group 59"/>
            <p:cNvGrpSpPr/>
            <p:nvPr/>
          </p:nvGrpSpPr>
          <p:grpSpPr>
            <a:xfrm>
              <a:off x="4692320" y="4714884"/>
              <a:ext cx="314643" cy="456387"/>
              <a:chOff x="5296658" y="414064"/>
              <a:chExt cx="314643" cy="456387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5298395" y="414064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296658" y="59345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>
                <a:off x="5319968" y="54909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60"/>
            <p:cNvGrpSpPr/>
            <p:nvPr/>
          </p:nvGrpSpPr>
          <p:grpSpPr>
            <a:xfrm>
              <a:off x="5500694" y="4429132"/>
              <a:ext cx="1364685" cy="655084"/>
              <a:chOff x="5072066" y="2857496"/>
              <a:chExt cx="1364685" cy="655084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5527774" y="2869528"/>
                <a:ext cx="7665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sin </a:t>
                </a:r>
                <a:r>
                  <a:rPr lang="en-US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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endParaRPr 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>
                <a:off x="5333754" y="3190622"/>
                <a:ext cx="107157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Freeform 57"/>
              <p:cNvSpPr/>
              <p:nvPr/>
            </p:nvSpPr>
            <p:spPr>
              <a:xfrm>
                <a:off x="5072066" y="2857496"/>
                <a:ext cx="1357322" cy="565486"/>
              </a:xfrm>
              <a:custGeom>
                <a:avLst/>
                <a:gdLst>
                  <a:gd name="connsiteX0" fmla="*/ 0 w 1227222"/>
                  <a:gd name="connsiteY0" fmla="*/ 372979 h 529390"/>
                  <a:gd name="connsiteX1" fmla="*/ 48127 w 1227222"/>
                  <a:gd name="connsiteY1" fmla="*/ 348916 h 529390"/>
                  <a:gd name="connsiteX2" fmla="*/ 108285 w 1227222"/>
                  <a:gd name="connsiteY2" fmla="*/ 529390 h 529390"/>
                  <a:gd name="connsiteX3" fmla="*/ 168443 w 1227222"/>
                  <a:gd name="connsiteY3" fmla="*/ 0 h 529390"/>
                  <a:gd name="connsiteX4" fmla="*/ 1227222 w 1227222"/>
                  <a:gd name="connsiteY4" fmla="*/ 0 h 52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222" h="529390">
                    <a:moveTo>
                      <a:pt x="0" y="372979"/>
                    </a:moveTo>
                    <a:lnTo>
                      <a:pt x="48127" y="348916"/>
                    </a:lnTo>
                    <a:lnTo>
                      <a:pt x="108285" y="529390"/>
                    </a:lnTo>
                    <a:lnTo>
                      <a:pt x="168443" y="0"/>
                    </a:lnTo>
                    <a:lnTo>
                      <a:pt x="1227222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214942" y="3143248"/>
                <a:ext cx="122180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+ </a:t>
                </a:r>
                <a:r>
                  <a:rPr lang="en-US" b="1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</a:t>
                </a:r>
                <a:r>
                  <a:rPr lang="en-US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endParaRPr lang="en-US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63" name="Rectangle 62"/>
          <p:cNvSpPr/>
          <p:nvPr/>
        </p:nvSpPr>
        <p:spPr>
          <a:xfrm>
            <a:off x="4255247" y="3857628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  <a:sym typeface="Symbol"/>
              </a:rPr>
              <a:t>atau</a:t>
            </a:r>
            <a:endParaRPr lang="en-US" i="1" dirty="0"/>
          </a:p>
        </p:txBody>
      </p:sp>
      <p:sp>
        <p:nvSpPr>
          <p:cNvPr id="64" name="Rectangle 63"/>
          <p:cNvSpPr/>
          <p:nvPr/>
        </p:nvSpPr>
        <p:spPr>
          <a:xfrm>
            <a:off x="8215338" y="5845750"/>
            <a:ext cx="492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404664"/>
            <a:ext cx="5958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 PERKALIAN SINUS DAN KOSINUS</a:t>
            </a:r>
            <a:endParaRPr lang="en-US" sz="3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4348" y="2214554"/>
            <a:ext cx="442915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2 sin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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 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00496" y="3000372"/>
            <a:ext cx="442915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2 </a:t>
            </a: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 </a:t>
            </a:r>
            <a:r>
              <a:rPr lang="id-ID" sz="2400" b="1" dirty="0" smtClean="0">
                <a:latin typeface="Arial" pitchFamily="34" charset="0"/>
                <a:cs typeface="Arial" pitchFamily="34" charset="0"/>
                <a:sym typeface="Symbol"/>
              </a:rPr>
              <a:t>sin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 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910" y="3857628"/>
            <a:ext cx="442915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2 </a:t>
            </a: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 </a:t>
            </a:r>
            <a:r>
              <a:rPr lang="id-ID" sz="2400" b="1" dirty="0" smtClean="0"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 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00496" y="4786322"/>
            <a:ext cx="442915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2 sin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 </a:t>
            </a:r>
            <a:r>
              <a:rPr lang="id-ID" sz="2400" b="1" dirty="0" smtClean="0">
                <a:latin typeface="Arial" pitchFamily="34" charset="0"/>
                <a:cs typeface="Arial" pitchFamily="34" charset="0"/>
                <a:sym typeface="Symbol"/>
              </a:rPr>
              <a:t>sin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 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15338" y="5845750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60648"/>
            <a:ext cx="4509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2 sin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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7158" y="1285860"/>
            <a:ext cx="6248672" cy="1501062"/>
            <a:chOff x="357158" y="1154262"/>
            <a:chExt cx="6248672" cy="1501062"/>
          </a:xfrm>
        </p:grpSpPr>
        <p:sp>
          <p:nvSpPr>
            <p:cNvPr id="4" name="Rectangle 3"/>
            <p:cNvSpPr/>
            <p:nvPr/>
          </p:nvSpPr>
          <p:spPr>
            <a:xfrm>
              <a:off x="2216840" y="1154262"/>
              <a:ext cx="39966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+ ) =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+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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216840" y="1500174"/>
              <a:ext cx="39966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 ) =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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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33908" y="1928802"/>
              <a:ext cx="41104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+ ) + sin (  ) = 2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</a:t>
              </a:r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999346" y="1928802"/>
              <a:ext cx="52864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6286512" y="171448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+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7158" y="2285992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Jadi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57158" y="3493621"/>
            <a:ext cx="4525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b.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2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 sin 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57158" y="3953006"/>
            <a:ext cx="6248672" cy="1501062"/>
            <a:chOff x="357158" y="1154262"/>
            <a:chExt cx="6248672" cy="1501062"/>
          </a:xfrm>
        </p:grpSpPr>
        <p:sp>
          <p:nvSpPr>
            <p:cNvPr id="14" name="Rectangle 13"/>
            <p:cNvSpPr/>
            <p:nvPr/>
          </p:nvSpPr>
          <p:spPr>
            <a:xfrm>
              <a:off x="2216840" y="1154262"/>
              <a:ext cx="39966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+ ) =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+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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216840" y="1500174"/>
              <a:ext cx="39966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 ) = sin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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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33908" y="1928802"/>
              <a:ext cx="41024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+ )  sin (  ) = 2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</a:t>
              </a:r>
              <a:endParaRPr lang="en-US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999346" y="1928802"/>
              <a:ext cx="52864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6286512" y="171448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endParaRPr lang="en-US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7158" y="2285992"/>
              <a:ext cx="47179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Jadi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, 2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sin  = sin ( + )  sin (  ).</a:t>
              </a:r>
              <a:endParaRPr lang="en-US" dirty="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2143108" y="5810394"/>
            <a:ext cx="5686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sin  = sin ( + )  sin (  )</a:t>
            </a:r>
            <a:r>
              <a:rPr lang="id-ID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.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11971" y="2714620"/>
            <a:ext cx="5697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 sin 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 = sin ( + ) + sin (  ).</a:t>
            </a:r>
            <a:endParaRPr lang="id-ID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07504"/>
            <a:ext cx="4596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c.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2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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7158" y="970062"/>
            <a:ext cx="6248672" cy="1501062"/>
            <a:chOff x="357158" y="1154262"/>
            <a:chExt cx="6248672" cy="1501062"/>
          </a:xfrm>
        </p:grpSpPr>
        <p:sp>
          <p:nvSpPr>
            <p:cNvPr id="4" name="Rectangle 3"/>
            <p:cNvSpPr/>
            <p:nvPr/>
          </p:nvSpPr>
          <p:spPr>
            <a:xfrm>
              <a:off x="2216840" y="1154262"/>
              <a:ext cx="4052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+ ) =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 sin  sin 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216840" y="1500174"/>
              <a:ext cx="4052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 ) =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+ sin  sin 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33908" y="1928802"/>
              <a:ext cx="43027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+ ) +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 ) = 2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999346" y="1928802"/>
              <a:ext cx="52864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6286512" y="171448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+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7158" y="2285992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Jadi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57158" y="3280636"/>
            <a:ext cx="4439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d.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2 sin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 sin </a:t>
            </a:r>
            <a:endParaRPr lang="en-US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7158" y="4068734"/>
            <a:ext cx="6248672" cy="1501062"/>
            <a:chOff x="357158" y="1154262"/>
            <a:chExt cx="6248672" cy="1501062"/>
          </a:xfrm>
        </p:grpSpPr>
        <p:sp>
          <p:nvSpPr>
            <p:cNvPr id="12" name="Rectangle 11"/>
            <p:cNvSpPr/>
            <p:nvPr/>
          </p:nvSpPr>
          <p:spPr>
            <a:xfrm>
              <a:off x="2216840" y="1154262"/>
              <a:ext cx="4052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+ ) =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 sin  sin 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6840" y="1500174"/>
              <a:ext cx="4052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 ) =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+ sin  sin 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33908" y="1928802"/>
              <a:ext cx="44214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+ ) 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 ) = 2 sin  sin </a:t>
              </a:r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999346" y="1928802"/>
              <a:ext cx="528641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6286512" y="171448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7158" y="2285992"/>
              <a:ext cx="6719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Jadi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,</a:t>
              </a:r>
              <a:endParaRPr lang="en-US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2343666" y="5962218"/>
            <a:ext cx="49215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 =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( + ) +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(  )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88549" y="2431148"/>
            <a:ext cx="499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 =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( + ) +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(  ).</a:t>
            </a:r>
            <a:endParaRPr lang="id-ID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8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357166"/>
            <a:ext cx="622638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 JUMLAH DAN SELISIH</a:t>
            </a:r>
            <a:endParaRPr lang="id-ID" sz="32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PADA SINUS DAN KOSINUS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757869" y="2428868"/>
            <a:ext cx="5015540" cy="516547"/>
            <a:chOff x="1785918" y="1071546"/>
            <a:chExt cx="5015540" cy="516547"/>
          </a:xfrm>
        </p:grpSpPr>
        <p:sp>
          <p:nvSpPr>
            <p:cNvPr id="3" name="Rectangle 2"/>
            <p:cNvSpPr/>
            <p:nvPr/>
          </p:nvSpPr>
          <p:spPr>
            <a:xfrm>
              <a:off x="1785918" y="1071546"/>
              <a:ext cx="50155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sin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 + 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sin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= 2 sin    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    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endParaRPr lang="en-US" b="1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049090" y="1131706"/>
              <a:ext cx="314643" cy="456387"/>
              <a:chOff x="3784386" y="1107642"/>
              <a:chExt cx="314643" cy="456387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786123" y="110764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3784386" y="1287030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3807696" y="124267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5596196" y="1131706"/>
              <a:ext cx="314643" cy="456387"/>
              <a:chOff x="3784386" y="1107642"/>
              <a:chExt cx="314643" cy="456387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786123" y="110764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784386" y="1287030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3807696" y="124267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/>
          <p:cNvGrpSpPr/>
          <p:nvPr/>
        </p:nvGrpSpPr>
        <p:grpSpPr>
          <a:xfrm>
            <a:off x="1757869" y="3143248"/>
            <a:ext cx="5007525" cy="516547"/>
            <a:chOff x="1785918" y="1970176"/>
            <a:chExt cx="5007525" cy="516547"/>
          </a:xfrm>
        </p:grpSpPr>
        <p:sp>
          <p:nvSpPr>
            <p:cNvPr id="12" name="Rectangle 11"/>
            <p:cNvSpPr/>
            <p:nvPr/>
          </p:nvSpPr>
          <p:spPr>
            <a:xfrm>
              <a:off x="1785918" y="1970176"/>
              <a:ext cx="50075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sin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 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 sin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= 2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   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 sin     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endParaRPr lang="en-US" b="1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109250" y="2030336"/>
              <a:ext cx="314643" cy="456387"/>
              <a:chOff x="3784386" y="1107642"/>
              <a:chExt cx="314643" cy="456387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786123" y="110764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784386" y="1287030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3807696" y="124267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5596196" y="2030336"/>
              <a:ext cx="314643" cy="456387"/>
              <a:chOff x="3784386" y="1107642"/>
              <a:chExt cx="314643" cy="456387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786123" y="110764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784386" y="1287030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3807696" y="124267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/>
          <p:cNvGrpSpPr/>
          <p:nvPr/>
        </p:nvGrpSpPr>
        <p:grpSpPr>
          <a:xfrm>
            <a:off x="1757869" y="4071942"/>
            <a:ext cx="5207901" cy="516547"/>
            <a:chOff x="1785918" y="3214686"/>
            <a:chExt cx="5207901" cy="516547"/>
          </a:xfrm>
        </p:grpSpPr>
        <p:sp>
          <p:nvSpPr>
            <p:cNvPr id="21" name="Rectangle 20"/>
            <p:cNvSpPr/>
            <p:nvPr/>
          </p:nvSpPr>
          <p:spPr>
            <a:xfrm>
              <a:off x="1785918" y="3214686"/>
              <a:ext cx="52079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 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+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= 2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   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    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endParaRPr lang="en-US" b="1" dirty="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241602" y="3274846"/>
              <a:ext cx="314643" cy="456387"/>
              <a:chOff x="3784386" y="1107642"/>
              <a:chExt cx="314643" cy="456387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3786123" y="110764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784386" y="1287030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3807696" y="124267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5764644" y="3274846"/>
              <a:ext cx="314643" cy="456387"/>
              <a:chOff x="3784386" y="1107642"/>
              <a:chExt cx="314643" cy="456387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3786123" y="110764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784386" y="1287030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3807696" y="124267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/>
          <p:cNvGrpSpPr/>
          <p:nvPr/>
        </p:nvGrpSpPr>
        <p:grpSpPr>
          <a:xfrm>
            <a:off x="1757869" y="5214950"/>
            <a:ext cx="5262403" cy="516547"/>
            <a:chOff x="1785918" y="5214950"/>
            <a:chExt cx="5262403" cy="516547"/>
          </a:xfrm>
        </p:grpSpPr>
        <p:sp>
          <p:nvSpPr>
            <p:cNvPr id="30" name="Rectangle 29"/>
            <p:cNvSpPr/>
            <p:nvPr/>
          </p:nvSpPr>
          <p:spPr>
            <a:xfrm>
              <a:off x="1785918" y="5214950"/>
              <a:ext cx="52624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 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= 2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   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+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 sin      (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  </a:t>
              </a:r>
              <a:r>
                <a:rPr lang="en-US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endParaRPr lang="en-US" b="1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361922" y="5275110"/>
              <a:ext cx="314643" cy="456387"/>
              <a:chOff x="3784386" y="1107642"/>
              <a:chExt cx="314643" cy="45638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786123" y="110764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784386" y="1287030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3807696" y="124267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/>
            <p:cNvGrpSpPr/>
            <p:nvPr/>
          </p:nvGrpSpPr>
          <p:grpSpPr>
            <a:xfrm>
              <a:off x="5812772" y="5275110"/>
              <a:ext cx="314643" cy="456387"/>
              <a:chOff x="3784386" y="1107642"/>
              <a:chExt cx="314643" cy="456387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3786123" y="1107642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b="1" baseline="300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784386" y="1287030"/>
                <a:ext cx="31290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b="1" baseline="30000" dirty="0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3807696" y="124267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Rectangle 42"/>
          <p:cNvSpPr/>
          <p:nvPr/>
        </p:nvSpPr>
        <p:spPr>
          <a:xfrm>
            <a:off x="8215338" y="5845750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1551" y="1058275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IDENTITAS TRIGONOMETRI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7158" y="2253801"/>
            <a:ext cx="8429684" cy="2469710"/>
            <a:chOff x="357158" y="595544"/>
            <a:chExt cx="8429684" cy="2469710"/>
          </a:xfrm>
        </p:grpSpPr>
        <p:sp>
          <p:nvSpPr>
            <p:cNvPr id="5" name="TextBox 4"/>
            <p:cNvSpPr txBox="1"/>
            <p:nvPr/>
          </p:nvSpPr>
          <p:spPr>
            <a:xfrm>
              <a:off x="357158" y="595544"/>
              <a:ext cx="842968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Cara-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membuktikan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kebenaran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suatu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identitas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trigonometri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menggunakan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kembali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rumus-rumus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trigonometri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jumlah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selisih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sudut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rumus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trigonometri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sudut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ganda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rumus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trigonometri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sudut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  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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.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28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12"/>
            <p:cNvGrpSpPr/>
            <p:nvPr/>
          </p:nvGrpSpPr>
          <p:grpSpPr>
            <a:xfrm>
              <a:off x="6132778" y="2416680"/>
              <a:ext cx="393188" cy="648574"/>
              <a:chOff x="344792" y="3334850"/>
              <a:chExt cx="393188" cy="64857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44792" y="3334850"/>
                <a:ext cx="383438" cy="3795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 </a:t>
                </a:r>
                <a:endParaRPr lang="en-US" sz="2800" b="1" baseline="300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54542" y="3603833"/>
                <a:ext cx="383438" cy="3795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 </a:t>
                </a:r>
                <a:endParaRPr lang="en-US" sz="2800" b="1" baseline="30000" dirty="0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415063" y="3514238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Rectangle 9"/>
          <p:cNvSpPr/>
          <p:nvPr/>
        </p:nvSpPr>
        <p:spPr>
          <a:xfrm>
            <a:off x="8215338" y="5845750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7" y="751060"/>
            <a:ext cx="878684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Selain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itu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rumus-rumus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dasar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sering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digunakan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id-ID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Rumus-rumus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kebalikan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spcBef>
                <a:spcPts val="1200"/>
              </a:spcBef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Rumus-rumus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spcBef>
                <a:spcPts val="1200"/>
              </a:spcBef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Rumus-rumus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pythagoras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>
              <a:spcBef>
                <a:spcPts val="1200"/>
              </a:spcBef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Rumus-rumus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sudut-sudut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berelasi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411569" y="2285992"/>
            <a:ext cx="5930944" cy="649766"/>
            <a:chOff x="2725586" y="5357826"/>
            <a:chExt cx="5079138" cy="649766"/>
          </a:xfrm>
        </p:grpSpPr>
        <p:sp>
          <p:nvSpPr>
            <p:cNvPr id="5" name="Rectangle 4"/>
            <p:cNvSpPr/>
            <p:nvPr/>
          </p:nvSpPr>
          <p:spPr>
            <a:xfrm>
              <a:off x="2725586" y="5463852"/>
              <a:ext cx="7237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sec 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341720" y="5488670"/>
              <a:ext cx="2858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210254" y="5464606"/>
              <a:ext cx="104084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cosec 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394046" y="5429264"/>
              <a:ext cx="7470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tan 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817232" y="5429264"/>
              <a:ext cx="67019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00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dan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674092" y="5357826"/>
              <a:ext cx="28032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1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602654" y="5666134"/>
              <a:ext cx="50006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507906" y="5607482"/>
              <a:ext cx="7964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043314" y="5440542"/>
              <a:ext cx="2789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102852" y="5488670"/>
              <a:ext cx="2858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24700" y="5357826"/>
              <a:ext cx="28032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1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06642" y="5596204"/>
              <a:ext cx="73471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sin 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376572" y="5667642"/>
              <a:ext cx="50006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7118950" y="5357826"/>
              <a:ext cx="28032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1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000892" y="5596204"/>
              <a:ext cx="7470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cot 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070822" y="5667642"/>
              <a:ext cx="50006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7525776" y="5428510"/>
              <a:ext cx="2789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.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182970" y="3533518"/>
            <a:ext cx="4129404" cy="673830"/>
            <a:chOff x="2725586" y="5333762"/>
            <a:chExt cx="3536336" cy="673830"/>
          </a:xfrm>
        </p:grpSpPr>
        <p:sp>
          <p:nvSpPr>
            <p:cNvPr id="35" name="Rectangle 34"/>
            <p:cNvSpPr/>
            <p:nvPr/>
          </p:nvSpPr>
          <p:spPr>
            <a:xfrm>
              <a:off x="2725586" y="5463852"/>
              <a:ext cx="68666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tan 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341720" y="5488670"/>
              <a:ext cx="2858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523086" y="5452574"/>
              <a:ext cx="7470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cot 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517676" y="5357826"/>
              <a:ext cx="674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sin 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3602654" y="5666134"/>
              <a:ext cx="50006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3507906" y="5607482"/>
              <a:ext cx="7964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103474" y="5440542"/>
              <a:ext cx="6097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dan</a:t>
              </a:r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152044" y="5452574"/>
              <a:ext cx="2858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422438" y="5333762"/>
              <a:ext cx="7360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err="1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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460796" y="5572140"/>
              <a:ext cx="73471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sin 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5530726" y="5643578"/>
              <a:ext cx="50006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5982974" y="5428510"/>
              <a:ext cx="2789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. </a:t>
              </a:r>
              <a:endParaRPr lang="en-US" sz="20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928662" y="4986342"/>
            <a:ext cx="7676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sin</a:t>
            </a:r>
            <a:r>
              <a:rPr lang="en-US" sz="20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+ cos</a:t>
            </a:r>
            <a:r>
              <a:rPr lang="en-US" sz="20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= 1,1 + tan</a:t>
            </a:r>
            <a:r>
              <a:rPr lang="en-US" sz="20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,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dan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1 + cot</a:t>
            </a:r>
            <a:r>
              <a:rPr lang="en-US" sz="20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= cosec</a:t>
            </a:r>
            <a:r>
              <a:rPr lang="en-US" sz="20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5338" y="5845750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764704"/>
            <a:ext cx="4305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Standar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Kompetensi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755576" y="1403484"/>
            <a:ext cx="7716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Menurunkan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penggunaannya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755576" y="2268161"/>
            <a:ext cx="3919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Kompetensi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Dasar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755576" y="2858160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5288" indent="-395288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Menggunakan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sinus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kosinus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jumlah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du</a:t>
            </a:r>
            <a:r>
              <a:rPr lang="id-ID" sz="20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sudut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selisih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dua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sudut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sudut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ganda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menghitung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sinus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kosinus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sudut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tertentu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95288" indent="-395288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Menurunkan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jumlah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selisih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sinus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kosinus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95288" indent="-395288">
              <a:spcBef>
                <a:spcPts val="1200"/>
              </a:spcBef>
              <a:buFont typeface="Wingdings" pitchFamily="2" charset="2"/>
              <a:buChar char="q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Menggunakan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jumlah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selisih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sinus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kosinus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28662" y="714356"/>
            <a:ext cx="71717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RUMUS-RUMUS TRIGONOMETRI JUMLAH DAN SELISIH</a:t>
            </a:r>
            <a:endParaRPr lang="en-US" sz="3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15928" y="2143116"/>
            <a:ext cx="4802241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  )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3571876"/>
            <a:ext cx="485775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sin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  )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5072074"/>
            <a:ext cx="492919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400" b="1" dirty="0" smtClean="0">
                <a:latin typeface="Arial" pitchFamily="34" charset="0"/>
                <a:cs typeface="Arial" pitchFamily="34" charset="0"/>
              </a:rPr>
              <a:t>tan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  )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260648"/>
            <a:ext cx="5402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  )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261330" y="1500174"/>
            <a:ext cx="4025314" cy="2286810"/>
            <a:chOff x="5118686" y="857232"/>
            <a:chExt cx="4025314" cy="2286810"/>
          </a:xfrm>
        </p:grpSpPr>
        <p:sp>
          <p:nvSpPr>
            <p:cNvPr id="4" name="Oval 3"/>
            <p:cNvSpPr/>
            <p:nvPr/>
          </p:nvSpPr>
          <p:spPr>
            <a:xfrm>
              <a:off x="5572132" y="1285860"/>
              <a:ext cx="1714512" cy="15716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5400000" flipH="1" flipV="1">
              <a:off x="6250793" y="1535893"/>
              <a:ext cx="714380" cy="3571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endCxn id="4" idx="5"/>
            </p:cNvCxnSpPr>
            <p:nvPr/>
          </p:nvCxnSpPr>
          <p:spPr>
            <a:xfrm>
              <a:off x="6429388" y="2071678"/>
              <a:ext cx="606171" cy="5556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endCxn id="4" idx="6"/>
            </p:cNvCxnSpPr>
            <p:nvPr/>
          </p:nvCxnSpPr>
          <p:spPr>
            <a:xfrm rot="16200000" flipH="1">
              <a:off x="6679421" y="1464455"/>
              <a:ext cx="714380" cy="50006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429388" y="1857364"/>
              <a:ext cx="857256" cy="214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endCxn id="4" idx="5"/>
            </p:cNvCxnSpPr>
            <p:nvPr/>
          </p:nvCxnSpPr>
          <p:spPr>
            <a:xfrm rot="5400000">
              <a:off x="6740398" y="2152526"/>
              <a:ext cx="769971" cy="1796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118686" y="2071678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200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12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097016" y="857232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200" i="1" dirty="0">
                  <a:latin typeface="Arial" pitchFamily="34" charset="0"/>
                  <a:cs typeface="Arial" pitchFamily="34" charset="0"/>
                </a:rPr>
                <a:t>Y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rot="5400000">
              <a:off x="5333377" y="2035959"/>
              <a:ext cx="2214578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5189370" y="2070170"/>
              <a:ext cx="2428892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500794" y="963258"/>
              <a:ext cx="2643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 + ), </a:t>
              </a:r>
              <a:r>
                <a:rPr lang="en-US" dirty="0">
                  <a:latin typeface="Arial" pitchFamily="34" charset="0"/>
                  <a:cs typeface="Arial" pitchFamily="34" charset="0"/>
                  <a:sym typeface="Symbol"/>
                </a:rPr>
                <a:t>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in ( + )</a:t>
              </a:r>
              <a:endParaRPr lang="en-US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215206" y="160620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, </a:t>
              </a:r>
              <a:r>
                <a:rPr lang="en-US" dirty="0">
                  <a:latin typeface="Arial" pitchFamily="34" charset="0"/>
                  <a:cs typeface="Arial" pitchFamily="34" charset="0"/>
                  <a:sym typeface="Symbol"/>
                </a:rPr>
                <a:t>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in )</a:t>
              </a:r>
              <a:endParaRPr lang="en-US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858016" y="2643182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, sin )</a:t>
              </a:r>
              <a:endParaRPr lang="en-US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7738" y="1928802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(1,0)</a:t>
              </a:r>
              <a:endParaRPr lang="en-US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3892" y="1741784"/>
              <a:ext cx="357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400" dirty="0" smtClean="0">
                  <a:latin typeface="Arial" pitchFamily="34" charset="0"/>
                  <a:cs typeface="Arial" pitchFamily="34" charset="0"/>
                  <a:sym typeface="Symbol"/>
                </a:rPr>
                <a:t></a:t>
              </a:r>
              <a:endParaRPr lang="en-US" sz="14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505924" y="1990686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400" dirty="0" smtClean="0">
                  <a:latin typeface="Arial" pitchFamily="34" charset="0"/>
                  <a:cs typeface="Arial" pitchFamily="34" charset="0"/>
                  <a:sym typeface="Symbol"/>
                </a:rPr>
                <a:t></a:t>
              </a:r>
              <a:endParaRPr lang="en-US" sz="14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43702" y="1178326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107672" y="1678392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43768" y="1869396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882080" y="2405558"/>
              <a:ext cx="290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841170" y="1860987"/>
              <a:ext cx="357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</a:t>
              </a:r>
              <a:endParaRPr lang="en-US" sz="12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500826" y="1714488"/>
              <a:ext cx="285752" cy="442163"/>
              <a:chOff x="4714876" y="3272589"/>
              <a:chExt cx="285752" cy="442163"/>
            </a:xfrm>
          </p:grpSpPr>
          <p:sp>
            <p:nvSpPr>
              <p:cNvPr id="44" name="Arc 43"/>
              <p:cNvSpPr/>
              <p:nvPr/>
            </p:nvSpPr>
            <p:spPr>
              <a:xfrm>
                <a:off x="4714876" y="3286124"/>
                <a:ext cx="285752" cy="428628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4848726" y="3272589"/>
                <a:ext cx="108285" cy="108285"/>
              </a:xfrm>
              <a:custGeom>
                <a:avLst/>
                <a:gdLst>
                  <a:gd name="connsiteX0" fmla="*/ 36095 w 108285"/>
                  <a:gd name="connsiteY0" fmla="*/ 108285 h 108285"/>
                  <a:gd name="connsiteX1" fmla="*/ 0 w 108285"/>
                  <a:gd name="connsiteY1" fmla="*/ 0 h 108285"/>
                  <a:gd name="connsiteX2" fmla="*/ 108285 w 108285"/>
                  <a:gd name="connsiteY2" fmla="*/ 0 h 108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285" h="108285">
                    <a:moveTo>
                      <a:pt x="36095" y="108285"/>
                    </a:moveTo>
                    <a:lnTo>
                      <a:pt x="0" y="0"/>
                    </a:lnTo>
                    <a:lnTo>
                      <a:pt x="108285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786578" y="2071678"/>
              <a:ext cx="186493" cy="642942"/>
              <a:chOff x="4000496" y="3357562"/>
              <a:chExt cx="186493" cy="642942"/>
            </a:xfrm>
          </p:grpSpPr>
          <p:sp>
            <p:nvSpPr>
              <p:cNvPr id="47" name="Arc 46"/>
              <p:cNvSpPr/>
              <p:nvPr/>
            </p:nvSpPr>
            <p:spPr>
              <a:xfrm>
                <a:off x="4000496" y="3357562"/>
                <a:ext cx="97158" cy="642942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4030579" y="3597441"/>
                <a:ext cx="156410" cy="120316"/>
              </a:xfrm>
              <a:custGeom>
                <a:avLst/>
                <a:gdLst>
                  <a:gd name="connsiteX0" fmla="*/ 156410 w 156410"/>
                  <a:gd name="connsiteY0" fmla="*/ 0 h 120316"/>
                  <a:gd name="connsiteX1" fmla="*/ 72189 w 156410"/>
                  <a:gd name="connsiteY1" fmla="*/ 120316 h 120316"/>
                  <a:gd name="connsiteX2" fmla="*/ 0 w 156410"/>
                  <a:gd name="connsiteY2" fmla="*/ 24063 h 120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410" h="120316">
                    <a:moveTo>
                      <a:pt x="156410" y="0"/>
                    </a:moveTo>
                    <a:lnTo>
                      <a:pt x="72189" y="120316"/>
                    </a:lnTo>
                    <a:lnTo>
                      <a:pt x="0" y="24063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3" name="Straight Arrow Connector 52"/>
            <p:cNvCxnSpPr/>
            <p:nvPr/>
          </p:nvCxnSpPr>
          <p:spPr>
            <a:xfrm rot="5400000" flipH="1" flipV="1">
              <a:off x="6811059" y="1987791"/>
              <a:ext cx="7143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169208" y="202430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059145" y="4308812"/>
            <a:ext cx="5715040" cy="1869530"/>
            <a:chOff x="2214546" y="4357694"/>
            <a:chExt cx="5715040" cy="1869530"/>
          </a:xfrm>
        </p:grpSpPr>
        <p:sp>
          <p:nvSpPr>
            <p:cNvPr id="56" name="TextBox 55"/>
            <p:cNvSpPr txBox="1"/>
            <p:nvPr/>
          </p:nvSpPr>
          <p:spPr>
            <a:xfrm>
              <a:off x="2214546" y="4357694"/>
              <a:ext cx="4786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AC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 =  {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 + )  1}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+ {sin ( + )  0}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755986" y="4714884"/>
              <a:ext cx="49592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=  cos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 + )  2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+ ) +1 + sin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+ ) </a:t>
              </a:r>
              <a:endParaRPr lang="en-US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755986" y="5072074"/>
              <a:ext cx="517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=  {cos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 + ) + sin2 ( + )} +1  2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( + ) </a:t>
              </a:r>
              <a:endParaRPr lang="en-US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>
              <a:off x="3214678" y="5405954"/>
              <a:ext cx="2562726" cy="232168"/>
            </a:xfrm>
            <a:custGeom>
              <a:avLst/>
              <a:gdLst>
                <a:gd name="connsiteX0" fmla="*/ 0 w 2562726"/>
                <a:gd name="connsiteY0" fmla="*/ 12031 h 288758"/>
                <a:gd name="connsiteX1" fmla="*/ 24063 w 2562726"/>
                <a:gd name="connsiteY1" fmla="*/ 204537 h 288758"/>
                <a:gd name="connsiteX2" fmla="*/ 1227221 w 2562726"/>
                <a:gd name="connsiteY2" fmla="*/ 204537 h 288758"/>
                <a:gd name="connsiteX3" fmla="*/ 1287379 w 2562726"/>
                <a:gd name="connsiteY3" fmla="*/ 288758 h 288758"/>
                <a:gd name="connsiteX4" fmla="*/ 1335505 w 2562726"/>
                <a:gd name="connsiteY4" fmla="*/ 192505 h 288758"/>
                <a:gd name="connsiteX5" fmla="*/ 2562726 w 2562726"/>
                <a:gd name="connsiteY5" fmla="*/ 192505 h 288758"/>
                <a:gd name="connsiteX6" fmla="*/ 2562726 w 2562726"/>
                <a:gd name="connsiteY6" fmla="*/ 0 h 28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2726" h="288758">
                  <a:moveTo>
                    <a:pt x="0" y="12031"/>
                  </a:moveTo>
                  <a:lnTo>
                    <a:pt x="24063" y="204537"/>
                  </a:lnTo>
                  <a:lnTo>
                    <a:pt x="1227221" y="204537"/>
                  </a:lnTo>
                  <a:lnTo>
                    <a:pt x="1287379" y="288758"/>
                  </a:lnTo>
                  <a:lnTo>
                    <a:pt x="1335505" y="192505"/>
                  </a:lnTo>
                  <a:lnTo>
                    <a:pt x="2562726" y="192505"/>
                  </a:lnTo>
                  <a:lnTo>
                    <a:pt x="2562726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418600" y="5619514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= 1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214546" y="5857892"/>
              <a:ext cx="2714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AC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 =  2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 2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 + )</a:t>
              </a:r>
              <a:endParaRPr lang="en-US" i="1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357158" y="1202280"/>
            <a:ext cx="3454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 </a:t>
            </a:r>
            <a:r>
              <a:rPr lang="id-ID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+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 )</a:t>
            </a:r>
            <a:endParaRPr lang="en-US" sz="2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42910" y="1372236"/>
            <a:ext cx="8501090" cy="3218031"/>
            <a:chOff x="357158" y="214290"/>
            <a:chExt cx="7929618" cy="3218031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214290"/>
              <a:ext cx="47863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BD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 =  (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 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 + (sin   sin )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sz="2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86566" y="571480"/>
              <a:ext cx="71858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=  cos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  2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 + cos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 + sin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 + 2 sin  sin  + sin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         </a:t>
              </a:r>
              <a:endParaRPr lang="en-US" sz="2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86566" y="928670"/>
              <a:ext cx="7400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=  (cos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 + sin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) + (cos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 + sin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)   2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 + 2 sin 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         </a:t>
              </a:r>
              <a:endParaRPr lang="en-US" sz="2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7158" y="1419152"/>
              <a:ext cx="15001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AC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 = 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BD</a:t>
              </a:r>
              <a:r>
                <a:rPr lang="en-US" sz="2000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endParaRPr lang="en-US" sz="2000" i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7158" y="1857364"/>
              <a:ext cx="57973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2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 2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( + ) = 2  2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 + 2 sin  sin . </a:t>
              </a:r>
              <a:endParaRPr lang="en-US" sz="20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46725" y="2214554"/>
              <a:ext cx="45413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( + ) =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  sin  sin . </a:t>
              </a:r>
              <a:endParaRPr lang="en-US" sz="20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3794" y="3134804"/>
              <a:ext cx="4339654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endParaRPr lang="en-US" sz="20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611560" y="4572417"/>
            <a:ext cx="75135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( + ) = 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  sin  sin  </a:t>
            </a:r>
            <a:endParaRPr lang="en-US" sz="3200" b="1" baseline="30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5311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b. </a:t>
            </a:r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cos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 )</a:t>
            </a:r>
            <a:endParaRPr lang="en-US" sz="3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41644" y="1488032"/>
            <a:ext cx="5830620" cy="1779456"/>
            <a:chOff x="593442" y="4143380"/>
            <a:chExt cx="4692938" cy="1779456"/>
          </a:xfrm>
        </p:grpSpPr>
        <p:sp>
          <p:nvSpPr>
            <p:cNvPr id="4" name="TextBox 3"/>
            <p:cNvSpPr txBox="1"/>
            <p:nvPr/>
          </p:nvSpPr>
          <p:spPr>
            <a:xfrm>
              <a:off x="593442" y="4143380"/>
              <a:ext cx="30718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(  )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 =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( + ())</a:t>
              </a:r>
              <a:endParaRPr lang="en-US" sz="20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26544" y="4500570"/>
              <a:ext cx="35598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=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()  sin  sin ()</a:t>
              </a:r>
              <a:endParaRPr lang="en-US" sz="20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26544" y="4857760"/>
              <a:ext cx="32740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=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  sin  (sin )</a:t>
              </a:r>
              <a:endParaRPr lang="en-US" sz="20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26544" y="5214950"/>
              <a:ext cx="29883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=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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 + sin  sin </a:t>
              </a:r>
              <a:endParaRPr lang="en-US" sz="2000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15616" y="4293096"/>
            <a:ext cx="7812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(  ) = 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 + sin  sin </a:t>
            </a:r>
            <a:endParaRPr lang="en-US" sz="3200" b="1" baseline="30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0826" y="2360912"/>
            <a:ext cx="2344604" cy="1282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Catatan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2800" baseline="30000" dirty="0" err="1"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800" baseline="30000" dirty="0" err="1" smtClean="0">
                <a:latin typeface="Arial" pitchFamily="34" charset="0"/>
                <a:cs typeface="Arial" pitchFamily="34" charset="0"/>
                <a:sym typeface="Symbol"/>
              </a:rPr>
              <a:t>os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  <a:sym typeface="Symbol"/>
              </a:rPr>
              <a:t> () = </a:t>
            </a:r>
            <a:r>
              <a:rPr lang="en-US" sz="2800" baseline="30000" dirty="0" err="1" smtClean="0"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  <a:sym typeface="Symbol"/>
              </a:rPr>
              <a:t> </a:t>
            </a:r>
          </a:p>
          <a:p>
            <a:pPr>
              <a:spcBef>
                <a:spcPts val="1200"/>
              </a:spcBef>
            </a:pPr>
            <a:r>
              <a:rPr lang="en-US" sz="2800" baseline="30000" dirty="0" smtClean="0">
                <a:latin typeface="Arial" pitchFamily="34" charset="0"/>
                <a:cs typeface="Arial" pitchFamily="34" charset="0"/>
                <a:sym typeface="Symbol"/>
              </a:rPr>
              <a:t>Sin () = sin </a:t>
            </a:r>
            <a:endParaRPr lang="en-US" sz="28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314306"/>
            <a:ext cx="4022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sin (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 + )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707168" y="2059536"/>
            <a:ext cx="5463122" cy="1798092"/>
            <a:chOff x="537638" y="785794"/>
            <a:chExt cx="5463122" cy="1798092"/>
          </a:xfrm>
        </p:grpSpPr>
        <p:sp>
          <p:nvSpPr>
            <p:cNvPr id="3" name="TextBox 2"/>
            <p:cNvSpPr txBox="1"/>
            <p:nvPr/>
          </p:nvSpPr>
          <p:spPr>
            <a:xfrm>
              <a:off x="537638" y="785794"/>
              <a:ext cx="353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sin ( + ) =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      ( + )</a:t>
              </a:r>
              <a:endParaRPr lang="en-US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405550" y="845954"/>
              <a:ext cx="440660" cy="467249"/>
              <a:chOff x="1929548" y="2131838"/>
              <a:chExt cx="440660" cy="467249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941580" y="2322088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929548" y="2131838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</a:t>
                </a:r>
                <a:endParaRPr lang="en-US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2000232" y="2285992"/>
                <a:ext cx="14287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1646812" y="1142984"/>
              <a:ext cx="22108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=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((     )  )</a:t>
              </a:r>
              <a:endParaRPr lang="en-US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476234" y="1200882"/>
              <a:ext cx="440660" cy="467249"/>
              <a:chOff x="1929548" y="2131838"/>
              <a:chExt cx="440660" cy="467249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941580" y="2322088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929548" y="2131838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</a:t>
                </a:r>
                <a:endParaRPr lang="en-US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2000232" y="2285992"/>
                <a:ext cx="14287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1646812" y="1500174"/>
              <a:ext cx="43539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=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(     )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 + sin (      ) sin .</a:t>
              </a:r>
              <a:endParaRPr lang="en-US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367946" y="1558072"/>
              <a:ext cx="440660" cy="467249"/>
              <a:chOff x="1929548" y="2131838"/>
              <a:chExt cx="440660" cy="467249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941580" y="2322088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929548" y="2131838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</a:t>
                </a:r>
                <a:endParaRPr lang="en-US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000232" y="2285992"/>
                <a:ext cx="14287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4358440" y="1558072"/>
              <a:ext cx="440660" cy="467249"/>
              <a:chOff x="1929548" y="2131838"/>
              <a:chExt cx="440660" cy="467249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1941580" y="2322088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929548" y="2131838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</a:t>
                </a:r>
                <a:endParaRPr lang="en-US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000232" y="2285992"/>
                <a:ext cx="14287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 22"/>
            <p:cNvSpPr/>
            <p:nvPr/>
          </p:nvSpPr>
          <p:spPr>
            <a:xfrm>
              <a:off x="1928794" y="1857364"/>
              <a:ext cx="1071570" cy="288758"/>
            </a:xfrm>
            <a:custGeom>
              <a:avLst/>
              <a:gdLst>
                <a:gd name="connsiteX0" fmla="*/ 0 w 2562726"/>
                <a:gd name="connsiteY0" fmla="*/ 12031 h 288758"/>
                <a:gd name="connsiteX1" fmla="*/ 24063 w 2562726"/>
                <a:gd name="connsiteY1" fmla="*/ 204537 h 288758"/>
                <a:gd name="connsiteX2" fmla="*/ 1227221 w 2562726"/>
                <a:gd name="connsiteY2" fmla="*/ 204537 h 288758"/>
                <a:gd name="connsiteX3" fmla="*/ 1287379 w 2562726"/>
                <a:gd name="connsiteY3" fmla="*/ 288758 h 288758"/>
                <a:gd name="connsiteX4" fmla="*/ 1335505 w 2562726"/>
                <a:gd name="connsiteY4" fmla="*/ 192505 h 288758"/>
                <a:gd name="connsiteX5" fmla="*/ 2562726 w 2562726"/>
                <a:gd name="connsiteY5" fmla="*/ 192505 h 288758"/>
                <a:gd name="connsiteX6" fmla="*/ 2562726 w 2562726"/>
                <a:gd name="connsiteY6" fmla="*/ 0 h 28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2726" h="288758">
                  <a:moveTo>
                    <a:pt x="0" y="12031"/>
                  </a:moveTo>
                  <a:lnTo>
                    <a:pt x="24063" y="204537"/>
                  </a:lnTo>
                  <a:lnTo>
                    <a:pt x="1227221" y="204537"/>
                  </a:lnTo>
                  <a:lnTo>
                    <a:pt x="1287379" y="288758"/>
                  </a:lnTo>
                  <a:lnTo>
                    <a:pt x="1335505" y="192505"/>
                  </a:lnTo>
                  <a:lnTo>
                    <a:pt x="2562726" y="192505"/>
                  </a:lnTo>
                  <a:lnTo>
                    <a:pt x="2562726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071934" y="1857364"/>
              <a:ext cx="1071570" cy="288758"/>
            </a:xfrm>
            <a:custGeom>
              <a:avLst/>
              <a:gdLst>
                <a:gd name="connsiteX0" fmla="*/ 0 w 2562726"/>
                <a:gd name="connsiteY0" fmla="*/ 12031 h 288758"/>
                <a:gd name="connsiteX1" fmla="*/ 24063 w 2562726"/>
                <a:gd name="connsiteY1" fmla="*/ 204537 h 288758"/>
                <a:gd name="connsiteX2" fmla="*/ 1227221 w 2562726"/>
                <a:gd name="connsiteY2" fmla="*/ 204537 h 288758"/>
                <a:gd name="connsiteX3" fmla="*/ 1287379 w 2562726"/>
                <a:gd name="connsiteY3" fmla="*/ 288758 h 288758"/>
                <a:gd name="connsiteX4" fmla="*/ 1335505 w 2562726"/>
                <a:gd name="connsiteY4" fmla="*/ 192505 h 288758"/>
                <a:gd name="connsiteX5" fmla="*/ 2562726 w 2562726"/>
                <a:gd name="connsiteY5" fmla="*/ 192505 h 288758"/>
                <a:gd name="connsiteX6" fmla="*/ 2562726 w 2562726"/>
                <a:gd name="connsiteY6" fmla="*/ 0 h 28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2726" h="288758">
                  <a:moveTo>
                    <a:pt x="0" y="12031"/>
                  </a:moveTo>
                  <a:lnTo>
                    <a:pt x="24063" y="204537"/>
                  </a:lnTo>
                  <a:lnTo>
                    <a:pt x="1227221" y="204537"/>
                  </a:lnTo>
                  <a:lnTo>
                    <a:pt x="1287379" y="288758"/>
                  </a:lnTo>
                  <a:lnTo>
                    <a:pt x="1335505" y="192505"/>
                  </a:lnTo>
                  <a:lnTo>
                    <a:pt x="2562726" y="192505"/>
                  </a:lnTo>
                  <a:lnTo>
                    <a:pt x="2562726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14546" y="2214554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sin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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86248" y="2214554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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07168" y="4059800"/>
            <a:ext cx="7897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sin ( + ) = sin 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 +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sin </a:t>
            </a:r>
            <a:endParaRPr lang="en-US" sz="2400" b="1" baseline="30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158" y="4774375"/>
            <a:ext cx="4027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b.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sin (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  )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7168" y="5631631"/>
            <a:ext cx="5945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sin (  ) = sin 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 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 sin </a:t>
            </a:r>
            <a:endParaRPr lang="en-US" sz="2400" b="1" baseline="30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140761" y="395567"/>
            <a:ext cx="52886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  )</a:t>
            </a:r>
            <a:endParaRPr lang="en-US" sz="32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" grpId="0"/>
      <p:bldP spid="29" grpId="0"/>
      <p:bldP spid="30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807095"/>
            <a:ext cx="4039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tan (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 + )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2493834" y="1323354"/>
            <a:ext cx="6110614" cy="3357078"/>
            <a:chOff x="357158" y="595544"/>
            <a:chExt cx="6110614" cy="3357078"/>
          </a:xfrm>
        </p:grpSpPr>
        <p:sp>
          <p:nvSpPr>
            <p:cNvPr id="3" name="TextBox 2"/>
            <p:cNvSpPr txBox="1"/>
            <p:nvPr/>
          </p:nvSpPr>
          <p:spPr>
            <a:xfrm>
              <a:off x="357158" y="785794"/>
              <a:ext cx="1571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tan ( + ) =</a:t>
              </a:r>
              <a:endParaRPr lang="en-US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797950" y="595544"/>
              <a:ext cx="1321214" cy="735538"/>
              <a:chOff x="2643174" y="1000108"/>
              <a:chExt cx="1321214" cy="73553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643174" y="1000108"/>
                <a:ext cx="12330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sin ( + )</a:t>
                </a:r>
                <a:endParaRPr lang="en-US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667238" y="1366314"/>
                <a:ext cx="12971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( + )</a:t>
                </a:r>
                <a:endParaRPr lang="en-US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2655206" y="1369330"/>
                <a:ext cx="121444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504756" y="1381362"/>
              <a:ext cx="4315124" cy="2571260"/>
              <a:chOff x="504756" y="1381362"/>
              <a:chExt cx="4315124" cy="257126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504756" y="1381362"/>
                <a:ext cx="4020166" cy="2571260"/>
                <a:chOff x="681466" y="1643050"/>
                <a:chExt cx="4020166" cy="2571260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2000232" y="1643050"/>
                  <a:ext cx="268535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sin 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 +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 sin </a:t>
                  </a:r>
                  <a:endParaRPr lang="en-US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024296" y="1950604"/>
                  <a:ext cx="267733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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  sin  sin </a:t>
                  </a:r>
                  <a:endParaRPr lang="en-US" dirty="0"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083702" y="2000240"/>
                  <a:ext cx="250033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681466" y="4205068"/>
                  <a:ext cx="2255142" cy="924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Rectangle 21"/>
              <p:cNvSpPr/>
              <p:nvPr/>
            </p:nvSpPr>
            <p:spPr>
              <a:xfrm>
                <a:off x="1476856" y="1566366"/>
                <a:ext cx="319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500562" y="1566366"/>
                <a:ext cx="319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</a:t>
                </a:r>
                <a:endParaRPr lang="en-US" b="1" dirty="0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035970" y="1737798"/>
              <a:ext cx="1431802" cy="684732"/>
              <a:chOff x="3856099" y="2928934"/>
              <a:chExt cx="1431802" cy="68473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3856099" y="3244334"/>
                <a:ext cx="14318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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 </a:t>
                </a:r>
                <a:endParaRPr lang="en-US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4357686" y="2928934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dirty="0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3929058" y="3286878"/>
                <a:ext cx="114300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4987842" y="1085086"/>
              <a:ext cx="1431802" cy="684732"/>
              <a:chOff x="3856099" y="2928934"/>
              <a:chExt cx="1431802" cy="684732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856099" y="3244334"/>
                <a:ext cx="14318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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 </a:t>
                </a:r>
                <a:endParaRPr lang="en-US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357686" y="2928934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dirty="0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3929058" y="3286878"/>
                <a:ext cx="114300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Connector 36"/>
            <p:cNvCxnSpPr/>
            <p:nvPr/>
          </p:nvCxnSpPr>
          <p:spPr>
            <a:xfrm>
              <a:off x="5000628" y="1785926"/>
              <a:ext cx="128588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oup 48"/>
            <p:cNvGrpSpPr/>
            <p:nvPr/>
          </p:nvGrpSpPr>
          <p:grpSpPr>
            <a:xfrm>
              <a:off x="1892698" y="2237110"/>
              <a:ext cx="1739343" cy="631020"/>
              <a:chOff x="1892698" y="2357430"/>
              <a:chExt cx="1739343" cy="631020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892698" y="2369462"/>
                <a:ext cx="765764" cy="618234"/>
                <a:chOff x="2131076" y="2786058"/>
                <a:chExt cx="765764" cy="618234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2143108" y="2786058"/>
                  <a:ext cx="7537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sin  </a:t>
                  </a:r>
                  <a:endParaRPr lang="en-US" dirty="0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2131076" y="3034960"/>
                  <a:ext cx="7537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</a:t>
                  </a:r>
                  <a:endParaRPr lang="en-US" dirty="0"/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2201760" y="3107152"/>
                  <a:ext cx="57150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47"/>
              <p:cNvGrpSpPr/>
              <p:nvPr/>
            </p:nvGrpSpPr>
            <p:grpSpPr>
              <a:xfrm>
                <a:off x="2571736" y="2357430"/>
                <a:ext cx="1060305" cy="631020"/>
                <a:chOff x="3393650" y="2822154"/>
                <a:chExt cx="1060305" cy="631020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3655338" y="3083842"/>
                  <a:ext cx="79861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 </a:t>
                  </a:r>
                  <a:endParaRPr lang="en-US" dirty="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679402" y="2822154"/>
                  <a:ext cx="67037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sin </a:t>
                  </a:r>
                  <a:endParaRPr lang="en-US" dirty="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3393650" y="2952998"/>
                  <a:ext cx="31931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+</a:t>
                  </a:r>
                  <a:endParaRPr lang="en-US" dirty="0"/>
                </a:p>
              </p:txBody>
            </p: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3714744" y="3143248"/>
                  <a:ext cx="57150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6" name="Rectangle 45"/>
            <p:cNvSpPr/>
            <p:nvPr/>
          </p:nvSpPr>
          <p:spPr>
            <a:xfrm>
              <a:off x="1472840" y="2693358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dirty="0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870142" y="2855988"/>
              <a:ext cx="1831829" cy="631020"/>
              <a:chOff x="2428860" y="3595940"/>
              <a:chExt cx="1831829" cy="631020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2428860" y="3714752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595800" y="3714752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endParaRPr lang="en-US" dirty="0"/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2808606" y="3597448"/>
                <a:ext cx="765764" cy="618234"/>
                <a:chOff x="2772510" y="3537288"/>
                <a:chExt cx="765764" cy="618234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2784542" y="3537288"/>
                  <a:ext cx="7537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sin  </a:t>
                  </a:r>
                  <a:endParaRPr lang="en-US" dirty="0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2772510" y="3786190"/>
                  <a:ext cx="7537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</a:t>
                  </a:r>
                  <a:endParaRPr lang="en-US" dirty="0"/>
                </a:p>
              </p:txBody>
            </p: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2843194" y="3858382"/>
                  <a:ext cx="57150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/>
              <p:cNvGrpSpPr/>
              <p:nvPr/>
            </p:nvGrpSpPr>
            <p:grpSpPr>
              <a:xfrm>
                <a:off x="3462072" y="3595940"/>
                <a:ext cx="798617" cy="631020"/>
                <a:chOff x="2829408" y="2389510"/>
                <a:chExt cx="798617" cy="631020"/>
              </a:xfrm>
            </p:grpSpPr>
            <p:sp>
              <p:nvSpPr>
                <p:cNvPr id="56" name="Rectangle 55"/>
                <p:cNvSpPr/>
                <p:nvPr/>
              </p:nvSpPr>
              <p:spPr>
                <a:xfrm>
                  <a:off x="2829408" y="2651198"/>
                  <a:ext cx="79861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 </a:t>
                  </a:r>
                  <a:endParaRPr lang="en-US" dirty="0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2853472" y="2389510"/>
                  <a:ext cx="67037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sin </a:t>
                  </a:r>
                  <a:endParaRPr lang="en-US" dirty="0"/>
                </a:p>
              </p:txBody>
            </p: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2888814" y="2710604"/>
                  <a:ext cx="57150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2" name="Straight Connector 61"/>
            <p:cNvCxnSpPr/>
            <p:nvPr/>
          </p:nvCxnSpPr>
          <p:spPr>
            <a:xfrm>
              <a:off x="1940072" y="2880806"/>
              <a:ext cx="157163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357158" y="5264352"/>
            <a:ext cx="4044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b.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tan (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sym typeface="Symbol"/>
              </a:rPr>
              <a:t>  )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1619672" y="5798252"/>
            <a:ext cx="3962519" cy="747417"/>
            <a:chOff x="56006" y="5000636"/>
            <a:chExt cx="3962519" cy="747417"/>
          </a:xfrm>
        </p:grpSpPr>
        <p:sp>
          <p:nvSpPr>
            <p:cNvPr id="66" name="TextBox 65"/>
            <p:cNvSpPr txBox="1"/>
            <p:nvPr/>
          </p:nvSpPr>
          <p:spPr>
            <a:xfrm>
              <a:off x="56006" y="5102568"/>
              <a:ext cx="21482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b="1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tan (  ) =</a:t>
              </a:r>
              <a:endParaRPr lang="en-US" sz="2400" b="1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1857356" y="5000636"/>
              <a:ext cx="2161169" cy="747417"/>
              <a:chOff x="2059638" y="5287896"/>
              <a:chExt cx="2161169" cy="747417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2122060" y="5287896"/>
                <a:ext cx="189346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tan  tan </a:t>
                </a:r>
                <a:endParaRPr lang="en-US" sz="24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2059638" y="5573648"/>
                <a:ext cx="21611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 + tan tan </a:t>
                </a:r>
                <a:endParaRPr lang="en-US" sz="24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>
                <a:off x="2143108" y="5649826"/>
                <a:ext cx="2003612" cy="51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2" name="Group 91"/>
          <p:cNvGrpSpPr/>
          <p:nvPr/>
        </p:nvGrpSpPr>
        <p:grpSpPr>
          <a:xfrm>
            <a:off x="707884" y="1383514"/>
            <a:ext cx="1614949" cy="616726"/>
            <a:chOff x="500034" y="511320"/>
            <a:chExt cx="1614949" cy="616726"/>
          </a:xfrm>
        </p:grpSpPr>
        <p:sp>
          <p:nvSpPr>
            <p:cNvPr id="86" name="TextBox 85"/>
            <p:cNvSpPr txBox="1"/>
            <p:nvPr/>
          </p:nvSpPr>
          <p:spPr>
            <a:xfrm>
              <a:off x="500034" y="642918"/>
              <a:ext cx="92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tan  =</a:t>
              </a:r>
              <a:endParaRPr lang="en-US" baseline="30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1297130" y="511320"/>
              <a:ext cx="817853" cy="616726"/>
              <a:chOff x="3965154" y="321824"/>
              <a:chExt cx="817853" cy="616726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3965154" y="321824"/>
                <a:ext cx="7537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sin  </a:t>
                </a:r>
                <a:endParaRPr lang="en-US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3965154" y="569218"/>
                <a:ext cx="8178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 </a:t>
                </a:r>
                <a:endParaRPr lang="en-US" dirty="0"/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>
                <a:off x="4000496" y="642918"/>
                <a:ext cx="64294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3" name="Rectangle 82"/>
          <p:cNvSpPr/>
          <p:nvPr/>
        </p:nvSpPr>
        <p:spPr>
          <a:xfrm>
            <a:off x="1205147" y="44624"/>
            <a:ext cx="53110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id-ID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tan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  )</a:t>
            </a:r>
            <a:endParaRPr lang="en-US" sz="32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07884" y="4432668"/>
            <a:ext cx="2198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tan ( + ) =</a:t>
            </a:r>
            <a:endParaRPr lang="en-US" sz="2400" b="1" baseline="30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2785448" y="4234736"/>
            <a:ext cx="1904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tan + tan 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2655080" y="4654962"/>
            <a:ext cx="21499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1  tan tan 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0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1" grpId="0"/>
      <p:bldP spid="83" grpId="0"/>
      <p:bldP spid="89" grpId="0"/>
      <p:bldP spid="93" grpId="0"/>
      <p:bldP spid="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260648"/>
            <a:ext cx="61727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RUMUS TRIGONOMETRI SUDUT GANDA</a:t>
            </a:r>
            <a:endParaRPr lang="en-US" sz="3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14348" y="2000240"/>
            <a:ext cx="3071834" cy="71438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 smtClean="0">
                <a:latin typeface="Arial" pitchFamily="34" charset="0"/>
                <a:cs typeface="Arial" pitchFamily="34" charset="0"/>
              </a:rPr>
              <a:t>Rumus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id-ID" sz="2800" dirty="0" smtClean="0">
                <a:latin typeface="Arial" pitchFamily="34" charset="0"/>
                <a:cs typeface="Arial" pitchFamily="34" charset="0"/>
              </a:rPr>
              <a:t>ntuk</a:t>
            </a:r>
            <a:endParaRPr lang="id-ID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285852" y="3214686"/>
            <a:ext cx="164307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tan 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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357554" y="4643446"/>
            <a:ext cx="164307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latin typeface="Arial" pitchFamily="34" charset="0"/>
                <a:cs typeface="Arial" pitchFamily="34" charset="0"/>
              </a:rPr>
              <a:t>sin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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929454" y="1928802"/>
            <a:ext cx="164307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2</a:t>
            </a:r>
            <a:r>
              <a:rPr lang="en-US" sz="2000" b="1" dirty="0" smtClean="0">
                <a:latin typeface="Arial" pitchFamily="34" charset="0"/>
                <a:cs typeface="Arial" pitchFamily="34" charset="0"/>
                <a:sym typeface="Symbol"/>
              </a:rPr>
              <a:t></a:t>
            </a:r>
            <a:endParaRPr lang="en-US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215074" y="4643446"/>
            <a:ext cx="164307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500826" y="5214950"/>
            <a:ext cx="1035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tan     </a:t>
            </a:r>
            <a:r>
              <a:rPr lang="en-US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 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980073" y="5286388"/>
            <a:ext cx="312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1 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978336" y="5465776"/>
            <a:ext cx="312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2 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001646" y="5421418"/>
            <a:ext cx="21431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500034" y="5072074"/>
            <a:ext cx="164307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5786" y="5643578"/>
            <a:ext cx="1023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si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n     </a:t>
            </a:r>
            <a:r>
              <a:rPr lang="en-US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 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265033" y="5715016"/>
            <a:ext cx="312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1 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263296" y="5894404"/>
            <a:ext cx="312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2 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1286606" y="5850046"/>
            <a:ext cx="21431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4429124" y="2643182"/>
            <a:ext cx="164307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14876" y="3214686"/>
            <a:ext cx="1087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    </a:t>
            </a:r>
            <a:r>
              <a:rPr lang="en-US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 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194123" y="3286124"/>
            <a:ext cx="312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1 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192386" y="3465512"/>
            <a:ext cx="312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2 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5215696" y="3421154"/>
            <a:ext cx="21431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215338" y="584575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27" grpId="0"/>
      <p:bldP spid="28" grpId="0"/>
      <p:bldP spid="29" grpId="0"/>
      <p:bldP spid="36" grpId="0" animBg="1"/>
      <p:bldP spid="37" grpId="0"/>
      <p:bldP spid="38" grpId="0"/>
      <p:bldP spid="39" grpId="0"/>
      <p:bldP spid="46" grpId="0" animBg="1"/>
      <p:bldP spid="47" grpId="0"/>
      <p:bldP spid="48" grpId="0"/>
      <p:bldP spid="4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1758</Words>
  <Application>Microsoft Office PowerPoint</Application>
  <PresentationFormat>On-screen Show (4:3)</PresentationFormat>
  <Paragraphs>308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Esis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Heru</dc:creator>
  <cp:lastModifiedBy>Bambang</cp:lastModifiedBy>
  <cp:revision>78</cp:revision>
  <dcterms:created xsi:type="dcterms:W3CDTF">2000-12-31T23:24:45Z</dcterms:created>
  <dcterms:modified xsi:type="dcterms:W3CDTF">2012-01-17T08:01:59Z</dcterms:modified>
</cp:coreProperties>
</file>